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662" r:id="rId5"/>
    <p:sldMasterId id="2147483676" r:id="rId6"/>
  </p:sldMasterIdLst>
  <p:notesMasterIdLst>
    <p:notesMasterId r:id="rId29"/>
  </p:notesMasterIdLst>
  <p:handoutMasterIdLst>
    <p:handoutMasterId r:id="rId30"/>
  </p:handoutMasterIdLst>
  <p:sldIdLst>
    <p:sldId id="2285" r:id="rId7"/>
    <p:sldId id="2286" r:id="rId8"/>
    <p:sldId id="2310" r:id="rId9"/>
    <p:sldId id="2304" r:id="rId10"/>
    <p:sldId id="2284" r:id="rId11"/>
    <p:sldId id="2287" r:id="rId12"/>
    <p:sldId id="2303" r:id="rId13"/>
    <p:sldId id="2316" r:id="rId14"/>
    <p:sldId id="2289" r:id="rId15"/>
    <p:sldId id="2317" r:id="rId16"/>
    <p:sldId id="2338" r:id="rId17"/>
    <p:sldId id="2326" r:id="rId18"/>
    <p:sldId id="2336" r:id="rId19"/>
    <p:sldId id="2313" r:id="rId20"/>
    <p:sldId id="2339" r:id="rId21"/>
    <p:sldId id="2340" r:id="rId22"/>
    <p:sldId id="2341" r:id="rId23"/>
    <p:sldId id="2342" r:id="rId24"/>
    <p:sldId id="2343" r:id="rId25"/>
    <p:sldId id="2298" r:id="rId26"/>
    <p:sldId id="2314" r:id="rId27"/>
    <p:sldId id="2299" r:id="rId2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59DBEB74-3401-4E3C-8855-76AB2D5C055A}">
          <p14:sldIdLst>
            <p14:sldId id="2285"/>
            <p14:sldId id="2286"/>
            <p14:sldId id="2310"/>
            <p14:sldId id="2304"/>
            <p14:sldId id="2284"/>
            <p14:sldId id="2287"/>
            <p14:sldId id="2303"/>
            <p14:sldId id="2316"/>
            <p14:sldId id="2289"/>
            <p14:sldId id="2317"/>
            <p14:sldId id="2338"/>
            <p14:sldId id="2326"/>
            <p14:sldId id="2336"/>
            <p14:sldId id="2313"/>
            <p14:sldId id="2339"/>
            <p14:sldId id="2340"/>
            <p14:sldId id="2341"/>
            <p14:sldId id="2342"/>
            <p14:sldId id="2343"/>
            <p14:sldId id="2298"/>
          </p14:sldIdLst>
        </p14:section>
        <p14:section name="設問設定後、作業" id="{CE9A68DE-894B-44E6-BAEF-F5058CEA5BED}">
          <p14:sldIdLst>
            <p14:sldId id="2314"/>
            <p14:sldId id="229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CDF620-B0F4-615C-55A2-E6BB9E2B2934}" name="Okochi, Taku (JP - AB 大河内 拓)" initials="拓大" userId="S::taokochi@abeam.com::58fde7d9-3098-4927-8bb8-44849cdc390f" providerId="AD"/>
  <p188:author id="{78496025-C167-4BE1-689B-01FA89E6118B}" name="Kaminishi, Yuki (JP - AB 上西 祐稀)" initials="祐上" userId="S::ykaminishi@abeam.com::6d258da5-e0d6-4ff0-b110-3b6604f20971" providerId="AD"/>
  <p188:author id="{F3E6F453-D262-2A1E-C6E0-F2BA502B4C28}" name="Inoue, Masayuki (JP - AB 井上 真志)" initials="真井" userId="S::masayinoue@abeam.com::7a74f448-0dbb-4ac6-bcd4-2e576e7b1448" providerId="AD"/>
  <p188:author id="{581128DD-DB46-14BB-CDED-E1D9567B1F62}" name="Sakurai, Tomoki (JP - AB 櫻井 友希)" initials="友櫻" userId="S::tosakurai@abeam.com::0ec7325b-ae93-4438-9c61-e89139ae81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6E5A"/>
    <a:srgbClr val="610348"/>
    <a:srgbClr val="001964"/>
    <a:srgbClr val="C8BFAA"/>
    <a:srgbClr val="F1EBE3"/>
    <a:srgbClr val="E6E2DC"/>
    <a:srgbClr val="FFFFFF"/>
    <a:srgbClr val="333333"/>
    <a:srgbClr val="100E0C"/>
    <a:srgbClr val="1A17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50" autoAdjust="0"/>
    <p:restoredTop sz="95561" autoAdjust="0"/>
  </p:normalViewPr>
  <p:slideViewPr>
    <p:cSldViewPr snapToGrid="0">
      <p:cViewPr varScale="1">
        <p:scale>
          <a:sx n="118" d="100"/>
          <a:sy n="118" d="100"/>
        </p:scale>
        <p:origin x="1770" y="126"/>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1" d="100"/>
          <a:sy n="81" d="100"/>
        </p:scale>
        <p:origin x="397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microsoft.com/office/2018/10/relationships/authors" Target="author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1B9F46C-CB2B-0D04-80D6-1232CA89B7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B423AE77-1E1D-953C-F176-DDE3EDD74BC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DD78880-455E-8046-8454-F61BA6293F41}" type="datetimeFigureOut">
              <a:rPr kumimoji="1" lang="ja-JP" altLang="en-US" smtClean="0"/>
              <a:t>2026/9/15</a:t>
            </a:fld>
            <a:endParaRPr kumimoji="1" lang="ja-JP" altLang="en-US"/>
          </a:p>
        </p:txBody>
      </p:sp>
      <p:sp>
        <p:nvSpPr>
          <p:cNvPr id="4" name="フッター プレースホルダー 3">
            <a:extLst>
              <a:ext uri="{FF2B5EF4-FFF2-40B4-BE49-F238E27FC236}">
                <a16:creationId xmlns:a16="http://schemas.microsoft.com/office/drawing/2014/main" id="{03446E42-659C-74B9-250D-E49CAFEBCFF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BC109A4-8F8B-88E4-9D8F-F8CDBE21180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67864B-4945-D94E-984C-88F5E128FDAE}" type="slidenum">
              <a:rPr kumimoji="1" lang="ja-JP" altLang="en-US" smtClean="0"/>
              <a:t>‹#›</a:t>
            </a:fld>
            <a:endParaRPr kumimoji="1" lang="ja-JP" altLang="en-US"/>
          </a:p>
        </p:txBody>
      </p:sp>
    </p:spTree>
    <p:extLst>
      <p:ext uri="{BB962C8B-B14F-4D97-AF65-F5344CB8AC3E}">
        <p14:creationId xmlns:p14="http://schemas.microsoft.com/office/powerpoint/2010/main" val="120088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73822C-6321-CF43-B999-921C808296F6}" type="datetimeFigureOut">
              <a:rPr kumimoji="1" lang="ja-JP" altLang="en-US" smtClean="0"/>
              <a:t>2026/9/15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0F0F5-1AEA-DB42-AEDD-AEF84A9D4522}" type="slidenum">
              <a:rPr kumimoji="1" lang="ja-JP" altLang="en-US" smtClean="0"/>
              <a:t>‹#›</a:t>
            </a:fld>
            <a:endParaRPr kumimoji="1" lang="ja-JP" altLang="en-US"/>
          </a:p>
        </p:txBody>
      </p:sp>
    </p:spTree>
    <p:extLst>
      <p:ext uri="{BB962C8B-B14F-4D97-AF65-F5344CB8AC3E}">
        <p14:creationId xmlns:p14="http://schemas.microsoft.com/office/powerpoint/2010/main" val="246732891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rgbClr val="F1EBE3"/>
        </a:soli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FA756733-395A-66D5-581D-B632CBE5926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4030" t="26061" r="22409" b="44453"/>
          <a:stretch/>
        </p:blipFill>
        <p:spPr>
          <a:xfrm>
            <a:off x="2286001" y="0"/>
            <a:ext cx="6858000" cy="6858000"/>
          </a:xfrm>
          <a:prstGeom prst="rect">
            <a:avLst/>
          </a:prstGeom>
        </p:spPr>
      </p:pic>
      <p:sp>
        <p:nvSpPr>
          <p:cNvPr id="9" name="正方形/長方形 8">
            <a:extLst>
              <a:ext uri="{FF2B5EF4-FFF2-40B4-BE49-F238E27FC236}">
                <a16:creationId xmlns:a16="http://schemas.microsoft.com/office/drawing/2014/main" id="{083AE6F6-5D8E-C91E-5B88-DE2D9F9DCAD6}"/>
              </a:ext>
            </a:extLst>
          </p:cNvPr>
          <p:cNvSpPr/>
          <p:nvPr userDrawn="1"/>
        </p:nvSpPr>
        <p:spPr>
          <a:xfrm>
            <a:off x="0" y="-474561"/>
            <a:ext cx="3861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t>Margin</a:t>
            </a:r>
            <a:endParaRPr kumimoji="1" lang="ja-JP" altLang="en-US" sz="800"/>
          </a:p>
        </p:txBody>
      </p:sp>
      <p:sp>
        <p:nvSpPr>
          <p:cNvPr id="10" name="正方形/長方形 9">
            <a:extLst>
              <a:ext uri="{FF2B5EF4-FFF2-40B4-BE49-F238E27FC236}">
                <a16:creationId xmlns:a16="http://schemas.microsoft.com/office/drawing/2014/main" id="{1C3933D1-454B-0D04-A371-6A75636C8DCE}"/>
              </a:ext>
            </a:extLst>
          </p:cNvPr>
          <p:cNvSpPr/>
          <p:nvPr userDrawn="1"/>
        </p:nvSpPr>
        <p:spPr>
          <a:xfrm>
            <a:off x="8758859" y="-474561"/>
            <a:ext cx="3861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t>Margin</a:t>
            </a:r>
            <a:endParaRPr kumimoji="1" lang="ja-JP" altLang="en-US" sz="800"/>
          </a:p>
        </p:txBody>
      </p:sp>
      <p:sp>
        <p:nvSpPr>
          <p:cNvPr id="11" name="正方形/長方形 10">
            <a:extLst>
              <a:ext uri="{FF2B5EF4-FFF2-40B4-BE49-F238E27FC236}">
                <a16:creationId xmlns:a16="http://schemas.microsoft.com/office/drawing/2014/main" id="{878037FC-02FA-379A-DC95-9D12A376E2EF}"/>
              </a:ext>
            </a:extLst>
          </p:cNvPr>
          <p:cNvSpPr/>
          <p:nvPr userDrawn="1"/>
        </p:nvSpPr>
        <p:spPr>
          <a:xfrm>
            <a:off x="386101" y="-474561"/>
            <a:ext cx="8372759" cy="220562"/>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t>Contents area</a:t>
            </a:r>
            <a:endParaRPr kumimoji="1" lang="ja-JP" altLang="en-US" sz="800"/>
          </a:p>
        </p:txBody>
      </p:sp>
      <p:sp>
        <p:nvSpPr>
          <p:cNvPr id="18" name="テキスト プレースホルダー 17">
            <a:extLst>
              <a:ext uri="{FF2B5EF4-FFF2-40B4-BE49-F238E27FC236}">
                <a16:creationId xmlns:a16="http://schemas.microsoft.com/office/drawing/2014/main" id="{C56A486D-CE9A-9352-03F1-34C7287F3DC0}"/>
              </a:ext>
            </a:extLst>
          </p:cNvPr>
          <p:cNvSpPr>
            <a:spLocks noGrp="1"/>
          </p:cNvSpPr>
          <p:nvPr>
            <p:ph type="body" sz="quarter" idx="11" hasCustomPrompt="1"/>
          </p:nvPr>
        </p:nvSpPr>
        <p:spPr>
          <a:xfrm>
            <a:off x="386100" y="2123273"/>
            <a:ext cx="3733800" cy="2611454"/>
          </a:xfrm>
          <a:prstGeom prst="rect">
            <a:avLst/>
          </a:prstGeom>
        </p:spPr>
        <p:txBody>
          <a:bodyPr lIns="0" anchor="ctr" anchorCtr="0"/>
          <a:lstStyle>
            <a:lvl1pPr marL="0" indent="0">
              <a:lnSpc>
                <a:spcPct val="100000"/>
              </a:lnSpc>
              <a:buNone/>
              <a:defRPr sz="3200" b="1" i="0">
                <a:solidFill>
                  <a:schemeClr val="tx1"/>
                </a:solidFill>
                <a:latin typeface="Yu Gothic Medium" panose="020B0400000000000000" pitchFamily="34" charset="-128"/>
                <a:ea typeface="Yu Gothic Medium" panose="020B0400000000000000" pitchFamily="34" charset="-128"/>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kumimoji="1" lang="ja-JP" altLang="en-US" dirty="0"/>
              <a:t>タイトルを編集</a:t>
            </a:r>
          </a:p>
        </p:txBody>
      </p:sp>
    </p:spTree>
    <p:extLst>
      <p:ext uri="{BB962C8B-B14F-4D97-AF65-F5344CB8AC3E}">
        <p14:creationId xmlns:p14="http://schemas.microsoft.com/office/powerpoint/2010/main" val="856952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bg>
      <p:bgRef idx="1001">
        <a:schemeClr val="bg1"/>
      </p:bgRef>
    </p:bg>
    <p:spTree>
      <p:nvGrpSpPr>
        <p:cNvPr id="1" name=""/>
        <p:cNvGrpSpPr/>
        <p:nvPr/>
      </p:nvGrpSpPr>
      <p:grpSpPr>
        <a:xfrm>
          <a:off x="0" y="0"/>
          <a:ext cx="0" cy="0"/>
          <a:chOff x="0" y="0"/>
          <a:chExt cx="0" cy="0"/>
        </a:xfrm>
      </p:grpSpPr>
      <p:sp>
        <p:nvSpPr>
          <p:cNvPr id="4" name="テキスト プレースホルダー 3">
            <a:extLst>
              <a:ext uri="{FF2B5EF4-FFF2-40B4-BE49-F238E27FC236}">
                <a16:creationId xmlns:a16="http://schemas.microsoft.com/office/drawing/2014/main" id="{519220CC-19EF-995F-5EA1-8C6032413FA6}"/>
              </a:ext>
            </a:extLst>
          </p:cNvPr>
          <p:cNvSpPr>
            <a:spLocks noGrp="1"/>
          </p:cNvSpPr>
          <p:nvPr>
            <p:ph type="body" sz="quarter" idx="10" hasCustomPrompt="1"/>
          </p:nvPr>
        </p:nvSpPr>
        <p:spPr>
          <a:xfrm>
            <a:off x="386100" y="1169896"/>
            <a:ext cx="8371800" cy="4854387"/>
          </a:xfrm>
          <a:prstGeom prst="rect">
            <a:avLst/>
          </a:prstGeom>
        </p:spPr>
        <p:txBody>
          <a:bodyPr numCol="2"/>
          <a:lstStyle>
            <a:lvl1pPr marL="342891" indent="-342891">
              <a:lnSpc>
                <a:spcPct val="150000"/>
              </a:lnSpc>
              <a:buClr>
                <a:schemeClr val="accent4"/>
              </a:buClr>
              <a:buSzPct val="150000"/>
              <a:buFont typeface="+mj-lt"/>
              <a:buAutoNum type="arabicPeriod"/>
              <a:tabLst>
                <a:tab pos="715945" algn="l"/>
              </a:tabLst>
              <a:defRPr sz="1800" b="1" i="0" baseline="0">
                <a:solidFill>
                  <a:schemeClr val="tx1"/>
                </a:solidFill>
                <a:latin typeface="Yu Gothic UI" panose="020B0500000000000000" pitchFamily="50" charset="-128"/>
                <a:ea typeface="Yu Gothic UI" panose="020B0500000000000000" pitchFamily="50" charset="-128"/>
              </a:defRPr>
            </a:lvl1pPr>
            <a:lvl2pPr marL="714357" indent="-352417">
              <a:buClr>
                <a:schemeClr val="accent4"/>
              </a:buClr>
              <a:buSzPct val="100000"/>
              <a:buFont typeface="+mj-lt"/>
              <a:buAutoNum type="arabicPeriod"/>
              <a:defRPr sz="1800">
                <a:solidFill>
                  <a:schemeClr val="tx1"/>
                </a:solidFill>
                <a:latin typeface="Yu Gothic UI" panose="020B0500000000000000" pitchFamily="50" charset="-128"/>
                <a:ea typeface="Yu Gothic UI" panose="020B0500000000000000" pitchFamily="50" charset="-128"/>
              </a:defRPr>
            </a:lvl2pPr>
            <a:lvl3pPr marL="1371566" indent="-457189">
              <a:buFont typeface="+mj-lt"/>
              <a:buAutoNum type="arabicPeriod"/>
              <a:defRPr>
                <a:solidFill>
                  <a:srgbClr val="F1EBE3"/>
                </a:solidFill>
              </a:defRPr>
            </a:lvl3pPr>
            <a:lvl4pPr marL="1714457" indent="-342891">
              <a:buFont typeface="+mj-lt"/>
              <a:buAutoNum type="arabicPeriod"/>
              <a:defRPr>
                <a:solidFill>
                  <a:srgbClr val="F1EBE3"/>
                </a:solidFill>
              </a:defRPr>
            </a:lvl4pPr>
            <a:lvl5pPr marL="2171646" indent="-342891">
              <a:buFont typeface="+mj-lt"/>
              <a:buAutoNum type="arabicPeriod"/>
              <a:defRPr>
                <a:solidFill>
                  <a:srgbClr val="F1EBE3"/>
                </a:solidFill>
              </a:defRPr>
            </a:lvl5pPr>
          </a:lstStyle>
          <a:p>
            <a:pPr lvl="0"/>
            <a:r>
              <a:rPr kumimoji="1" lang="en-US" altLang="ja-JP" b="0" i="0" dirty="0">
                <a:latin typeface="Yu Gothic Medium" panose="020B0400000000000000" pitchFamily="34" charset="-128"/>
                <a:ea typeface="Yu Gothic Medium" panose="020B0400000000000000" pitchFamily="34" charset="-128"/>
              </a:rPr>
              <a:t>XXX</a:t>
            </a:r>
          </a:p>
          <a:p>
            <a:pPr lvl="1"/>
            <a:r>
              <a:rPr kumimoji="1" lang="en-US" altLang="ja-JP" b="0" i="0" dirty="0">
                <a:latin typeface="Yu Gothic Medium" panose="020B0400000000000000" pitchFamily="34" charset="-128"/>
                <a:ea typeface="Yu Gothic Medium" panose="020B0400000000000000" pitchFamily="34" charset="-128"/>
              </a:rPr>
              <a:t>XXX</a:t>
            </a:r>
          </a:p>
          <a:p>
            <a:pPr lvl="0"/>
            <a:r>
              <a:rPr kumimoji="1" lang="en-US" altLang="ja-JP" b="0" i="0" dirty="0">
                <a:latin typeface="Yu Gothic Medium" panose="020B0400000000000000" pitchFamily="34" charset="-128"/>
                <a:ea typeface="Yu Gothic Medium" panose="020B0400000000000000" pitchFamily="34" charset="-128"/>
              </a:rPr>
              <a:t>XXX</a:t>
            </a:r>
          </a:p>
          <a:p>
            <a:pPr lvl="0"/>
            <a:r>
              <a:rPr kumimoji="1" lang="en-US" altLang="ja-JP" b="0" i="0" dirty="0">
                <a:latin typeface="Yu Gothic Medium" panose="020B0400000000000000" pitchFamily="34" charset="-128"/>
                <a:ea typeface="Yu Gothic Medium" panose="020B0400000000000000" pitchFamily="34" charset="-128"/>
              </a:rPr>
              <a:t>XXX</a:t>
            </a:r>
            <a:endParaRPr kumimoji="1" lang="ja-JP" altLang="en-US" b="0" i="0" dirty="0">
              <a:latin typeface="Yu Gothic Medium" panose="020B0400000000000000" pitchFamily="34" charset="-128"/>
              <a:ea typeface="Yu Gothic Medium" panose="020B0400000000000000" pitchFamily="34" charset="-128"/>
            </a:endParaRPr>
          </a:p>
          <a:p>
            <a:pPr lvl="0"/>
            <a:endParaRPr kumimoji="1" lang="en-US" altLang="ja-JP" b="0" i="0" dirty="0">
              <a:latin typeface="Yu Gothic Medium" panose="020B0400000000000000" pitchFamily="34" charset="-128"/>
              <a:ea typeface="Yu Gothic Medium" panose="020B0400000000000000" pitchFamily="34" charset="-128"/>
            </a:endParaRPr>
          </a:p>
        </p:txBody>
      </p:sp>
    </p:spTree>
    <p:extLst>
      <p:ext uri="{BB962C8B-B14F-4D97-AF65-F5344CB8AC3E}">
        <p14:creationId xmlns:p14="http://schemas.microsoft.com/office/powerpoint/2010/main" val="8724573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WH">
    <p:bg>
      <p:bgPr>
        <a:solidFill>
          <a:schemeClr val="bg1"/>
        </a:solidFill>
        <a:effectLst/>
      </p:bgPr>
    </p:bg>
    <p:spTree>
      <p:nvGrpSpPr>
        <p:cNvPr id="1" name=""/>
        <p:cNvGrpSpPr/>
        <p:nvPr/>
      </p:nvGrpSpPr>
      <p:grpSpPr>
        <a:xfrm>
          <a:off x="0" y="0"/>
          <a:ext cx="0" cy="0"/>
          <a:chOff x="0" y="0"/>
          <a:chExt cx="0" cy="0"/>
        </a:xfrm>
      </p:grpSpPr>
      <p:sp>
        <p:nvSpPr>
          <p:cNvPr id="5" name="テキスト プレースホルダー 4">
            <a:extLst>
              <a:ext uri="{FF2B5EF4-FFF2-40B4-BE49-F238E27FC236}">
                <a16:creationId xmlns:a16="http://schemas.microsoft.com/office/drawing/2014/main" id="{CDAE2B1F-6917-681C-C0DC-97DE4BABC369}"/>
              </a:ext>
            </a:extLst>
          </p:cNvPr>
          <p:cNvSpPr>
            <a:spLocks noGrp="1"/>
          </p:cNvSpPr>
          <p:nvPr>
            <p:ph type="body" sz="quarter" idx="13"/>
          </p:nvPr>
        </p:nvSpPr>
        <p:spPr>
          <a:xfrm>
            <a:off x="385763" y="1018629"/>
            <a:ext cx="8372475" cy="543339"/>
          </a:xfrm>
          <a:prstGeom prst="rect">
            <a:avLst/>
          </a:prstGeom>
        </p:spPr>
        <p:txBody>
          <a:bodyPr lIns="0" tIns="0" rIns="0" bIns="0"/>
          <a:lstStyle>
            <a:lvl1pPr marL="285750" indent="-285750">
              <a:lnSpc>
                <a:spcPct val="100000"/>
              </a:lnSpc>
              <a:spcAft>
                <a:spcPts val="0"/>
              </a:spcAft>
              <a:buFont typeface="Wingdings" panose="05000000000000000000" pitchFamily="2" charset="2"/>
              <a:buChar char="n"/>
              <a:defRPr sz="1600" b="0">
                <a:latin typeface="Yu Gothic UI" panose="020B0500000000000000" pitchFamily="50" charset="-128"/>
                <a:ea typeface="Yu Gothic UI" panose="020B0500000000000000" pitchFamily="50" charset="-128"/>
              </a:defRPr>
            </a:lvl1pPr>
            <a:lvl2pPr marL="628635" indent="-258756">
              <a:spcBef>
                <a:spcPts val="600"/>
              </a:spcBef>
              <a:spcAft>
                <a:spcPts val="600"/>
              </a:spcAft>
              <a:buFont typeface="+mj-lt"/>
              <a:buAutoNum type="arabicPeriod"/>
              <a:tabLst>
                <a:tab pos="628635" algn="l"/>
              </a:tabLst>
              <a:defRPr sz="1600" b="0">
                <a:latin typeface="+mj-ea"/>
                <a:ea typeface="+mj-ea"/>
              </a:defRPr>
            </a:lvl2pPr>
          </a:lstStyle>
          <a:p>
            <a:pPr lvl="0"/>
            <a:endParaRPr kumimoji="1" lang="en-US" altLang="ja-JP" dirty="0"/>
          </a:p>
        </p:txBody>
      </p:sp>
      <p:sp>
        <p:nvSpPr>
          <p:cNvPr id="25" name="正方形/長方形 24">
            <a:extLst>
              <a:ext uri="{FF2B5EF4-FFF2-40B4-BE49-F238E27FC236}">
                <a16:creationId xmlns:a16="http://schemas.microsoft.com/office/drawing/2014/main" id="{B5B0B2A9-29F2-F54E-5619-8EEAB6317DE3}"/>
              </a:ext>
            </a:extLst>
          </p:cNvPr>
          <p:cNvSpPr/>
          <p:nvPr userDrawn="1"/>
        </p:nvSpPr>
        <p:spPr bwMode="auto">
          <a:xfrm>
            <a:off x="386100" y="305076"/>
            <a:ext cx="54000" cy="360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タイトル プレースホルダー 26">
            <a:extLst>
              <a:ext uri="{FF2B5EF4-FFF2-40B4-BE49-F238E27FC236}">
                <a16:creationId xmlns:a16="http://schemas.microsoft.com/office/drawing/2014/main" id="{1C510DA3-FB2E-519A-1C1F-3C5FA8897F08}"/>
              </a:ext>
            </a:extLst>
          </p:cNvPr>
          <p:cNvSpPr>
            <a:spLocks noGrp="1"/>
          </p:cNvSpPr>
          <p:nvPr>
            <p:ph type="title" hasCustomPrompt="1"/>
          </p:nvPr>
        </p:nvSpPr>
        <p:spPr>
          <a:xfrm>
            <a:off x="571501" y="305076"/>
            <a:ext cx="8186401" cy="360000"/>
          </a:xfrm>
          <a:prstGeom prst="rect">
            <a:avLst/>
          </a:prstGeom>
        </p:spPr>
        <p:txBody>
          <a:bodyPr vert="horz" lIns="0" tIns="45720" rIns="91440" bIns="45720" rtlCol="0" anchor="ctr">
            <a:noAutofit/>
          </a:bodyPr>
          <a:lstStyle>
            <a:lvl1pPr>
              <a:lnSpc>
                <a:spcPts val="2500"/>
              </a:lnSpc>
              <a:defRPr sz="1800" b="1" i="0">
                <a:solidFill>
                  <a:schemeClr val="tx1"/>
                </a:solidFill>
                <a:latin typeface="Yu Gothic UI" panose="020B0500000000000000" pitchFamily="50" charset="-128"/>
                <a:ea typeface="Yu Gothic UI" panose="020B0500000000000000" pitchFamily="50" charset="-128"/>
              </a:defRPr>
            </a:lvl1pPr>
          </a:lstStyle>
          <a:p>
            <a:r>
              <a:rPr kumimoji="1" lang="ja-JP" altLang="en-US" dirty="0"/>
              <a:t>ページタイトルを編集</a:t>
            </a:r>
            <a:endParaRPr kumimoji="1" lang="en" altLang="ja-JP" dirty="0"/>
          </a:p>
        </p:txBody>
      </p:sp>
    </p:spTree>
    <p:extLst>
      <p:ext uri="{BB962C8B-B14F-4D97-AF65-F5344CB8AC3E}">
        <p14:creationId xmlns:p14="http://schemas.microsoft.com/office/powerpoint/2010/main" val="30106756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LBE">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B5B0B2A9-29F2-F54E-5619-8EEAB6317DE3}"/>
              </a:ext>
            </a:extLst>
          </p:cNvPr>
          <p:cNvSpPr/>
          <p:nvPr userDrawn="1"/>
        </p:nvSpPr>
        <p:spPr bwMode="auto">
          <a:xfrm>
            <a:off x="386100" y="305076"/>
            <a:ext cx="54000" cy="360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タイトル プレースホルダー 26">
            <a:extLst>
              <a:ext uri="{FF2B5EF4-FFF2-40B4-BE49-F238E27FC236}">
                <a16:creationId xmlns:a16="http://schemas.microsoft.com/office/drawing/2014/main" id="{1C510DA3-FB2E-519A-1C1F-3C5FA8897F08}"/>
              </a:ext>
            </a:extLst>
          </p:cNvPr>
          <p:cNvSpPr>
            <a:spLocks noGrp="1"/>
          </p:cNvSpPr>
          <p:nvPr>
            <p:ph type="title" hasCustomPrompt="1"/>
          </p:nvPr>
        </p:nvSpPr>
        <p:spPr>
          <a:xfrm>
            <a:off x="571501" y="305076"/>
            <a:ext cx="8186401" cy="360000"/>
          </a:xfrm>
          <a:prstGeom prst="rect">
            <a:avLst/>
          </a:prstGeom>
        </p:spPr>
        <p:txBody>
          <a:bodyPr vert="horz" lIns="0" tIns="45720" rIns="91440" bIns="45720" rtlCol="0" anchor="ctr">
            <a:noAutofit/>
          </a:bodyPr>
          <a:lstStyle>
            <a:lvl1pPr>
              <a:lnSpc>
                <a:spcPts val="2500"/>
              </a:lnSpc>
              <a:defRPr sz="1800" b="1" i="0">
                <a:solidFill>
                  <a:schemeClr val="tx1"/>
                </a:solidFill>
                <a:latin typeface="Yu Gothic" panose="020B0400000000000000" pitchFamily="34" charset="-128"/>
                <a:ea typeface="Yu Gothic" panose="020B0400000000000000" pitchFamily="34" charset="-128"/>
              </a:defRPr>
            </a:lvl1pPr>
          </a:lstStyle>
          <a:p>
            <a:r>
              <a:rPr kumimoji="1" lang="ja-JP" altLang="en-US"/>
              <a:t>ページタイトルを編集</a:t>
            </a:r>
            <a:endParaRPr kumimoji="1" lang="en" altLang="ja-JP" dirty="0"/>
          </a:p>
        </p:txBody>
      </p:sp>
      <p:sp>
        <p:nvSpPr>
          <p:cNvPr id="2" name="テキスト プレースホルダー 4">
            <a:extLst>
              <a:ext uri="{FF2B5EF4-FFF2-40B4-BE49-F238E27FC236}">
                <a16:creationId xmlns:a16="http://schemas.microsoft.com/office/drawing/2014/main" id="{36898385-8597-16AF-C8A8-76AF8FBE05D2}"/>
              </a:ext>
            </a:extLst>
          </p:cNvPr>
          <p:cNvSpPr>
            <a:spLocks noGrp="1"/>
          </p:cNvSpPr>
          <p:nvPr>
            <p:ph type="body" sz="quarter" idx="13" hasCustomPrompt="1"/>
          </p:nvPr>
        </p:nvSpPr>
        <p:spPr>
          <a:xfrm>
            <a:off x="385426" y="1018629"/>
            <a:ext cx="8372475" cy="543339"/>
          </a:xfrm>
          <a:prstGeom prst="rect">
            <a:avLst/>
          </a:prstGeom>
        </p:spPr>
        <p:txBody>
          <a:bodyPr lIns="0" tIns="0" rIns="0" bIns="0"/>
          <a:lstStyle>
            <a:lvl1pPr marL="0" indent="0">
              <a:lnSpc>
                <a:spcPct val="100000"/>
              </a:lnSpc>
              <a:spcAft>
                <a:spcPts val="0"/>
              </a:spcAft>
              <a:buFont typeface="+mj-lt"/>
              <a:buNone/>
              <a:defRPr sz="1600" b="0">
                <a:latin typeface="+mj-ea"/>
                <a:ea typeface="+mj-ea"/>
              </a:defRPr>
            </a:lvl1pPr>
            <a:lvl2pPr marL="628635" indent="-258756">
              <a:spcBef>
                <a:spcPts val="600"/>
              </a:spcBef>
              <a:spcAft>
                <a:spcPts val="600"/>
              </a:spcAft>
              <a:buFont typeface="+mj-lt"/>
              <a:buAutoNum type="arabicPeriod"/>
              <a:tabLst>
                <a:tab pos="628635" algn="l"/>
              </a:tabLst>
              <a:defRPr sz="1600" b="0">
                <a:latin typeface="+mj-ea"/>
                <a:ea typeface="+mj-ea"/>
              </a:defRPr>
            </a:lvl2pPr>
          </a:lstStyle>
          <a:p>
            <a:pPr lvl="0"/>
            <a:r>
              <a:rPr kumimoji="1" lang="ja-JP" altLang="en-US" dirty="0"/>
              <a:t>本文を編集</a:t>
            </a:r>
            <a:endParaRPr kumimoji="1" lang="en-US" altLang="ja-JP" dirty="0"/>
          </a:p>
        </p:txBody>
      </p:sp>
    </p:spTree>
    <p:extLst>
      <p:ext uri="{BB962C8B-B14F-4D97-AF65-F5344CB8AC3E}">
        <p14:creationId xmlns:p14="http://schemas.microsoft.com/office/powerpoint/2010/main" val="41992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Type">
    <p:bg>
      <p:bgPr>
        <a:solidFill>
          <a:schemeClr val="accent3"/>
        </a:solidFill>
        <a:effectLst/>
      </p:bgPr>
    </p:bg>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E705D0C1-C789-967D-7D76-D22BC6A9F091}"/>
              </a:ext>
            </a:extLst>
          </p:cNvPr>
          <p:cNvSpPr/>
          <p:nvPr userDrawn="1"/>
        </p:nvSpPr>
        <p:spPr>
          <a:xfrm>
            <a:off x="1" y="1"/>
            <a:ext cx="2564027" cy="656879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7" name="タイトル プレースホルダー 26">
            <a:extLst>
              <a:ext uri="{FF2B5EF4-FFF2-40B4-BE49-F238E27FC236}">
                <a16:creationId xmlns:a16="http://schemas.microsoft.com/office/drawing/2014/main" id="{B2E302D0-E84A-BCE2-1311-449EFDCC6B4E}"/>
              </a:ext>
            </a:extLst>
          </p:cNvPr>
          <p:cNvSpPr>
            <a:spLocks noGrp="1"/>
          </p:cNvSpPr>
          <p:nvPr>
            <p:ph type="title" hasCustomPrompt="1"/>
          </p:nvPr>
        </p:nvSpPr>
        <p:spPr>
          <a:xfrm>
            <a:off x="186896" y="830676"/>
            <a:ext cx="2173245" cy="360000"/>
          </a:xfrm>
          <a:prstGeom prst="rect">
            <a:avLst/>
          </a:prstGeom>
        </p:spPr>
        <p:txBody>
          <a:bodyPr vert="horz" lIns="0" tIns="45720" rIns="91440" bIns="45720" rtlCol="0" anchor="ctr">
            <a:noAutofit/>
          </a:bodyPr>
          <a:lstStyle>
            <a:lvl1pPr>
              <a:lnSpc>
                <a:spcPts val="2500"/>
              </a:lnSpc>
              <a:defRPr sz="1800" b="1" i="0">
                <a:solidFill>
                  <a:schemeClr val="accent3"/>
                </a:solidFill>
                <a:latin typeface="Yu Gothic" panose="020B0400000000000000" pitchFamily="34" charset="-128"/>
                <a:ea typeface="Yu Gothic" panose="020B0400000000000000" pitchFamily="34" charset="-128"/>
              </a:defRPr>
            </a:lvl1pPr>
          </a:lstStyle>
          <a:p>
            <a:r>
              <a:rPr kumimoji="1" lang="ja-JP" altLang="en-US" dirty="0"/>
              <a:t>ページタイトルを編集</a:t>
            </a:r>
            <a:endParaRPr kumimoji="1" lang="en" altLang="ja-JP" dirty="0"/>
          </a:p>
        </p:txBody>
      </p:sp>
      <p:sp>
        <p:nvSpPr>
          <p:cNvPr id="2" name="テキスト プレースホルダー 4">
            <a:extLst>
              <a:ext uri="{FF2B5EF4-FFF2-40B4-BE49-F238E27FC236}">
                <a16:creationId xmlns:a16="http://schemas.microsoft.com/office/drawing/2014/main" id="{7BDED5DA-4667-C67C-D7DE-FDF9D26F3695}"/>
              </a:ext>
            </a:extLst>
          </p:cNvPr>
          <p:cNvSpPr>
            <a:spLocks noGrp="1"/>
          </p:cNvSpPr>
          <p:nvPr>
            <p:ph type="body" sz="quarter" idx="13" hasCustomPrompt="1"/>
          </p:nvPr>
        </p:nvSpPr>
        <p:spPr>
          <a:xfrm>
            <a:off x="186898" y="1647569"/>
            <a:ext cx="2173244" cy="4481384"/>
          </a:xfrm>
          <a:prstGeom prst="rect">
            <a:avLst/>
          </a:prstGeom>
        </p:spPr>
        <p:txBody>
          <a:bodyPr lIns="0" tIns="0" rIns="0" bIns="0"/>
          <a:lstStyle>
            <a:lvl1pPr marL="0" indent="0">
              <a:lnSpc>
                <a:spcPct val="100000"/>
              </a:lnSpc>
              <a:spcAft>
                <a:spcPts val="0"/>
              </a:spcAft>
              <a:buFont typeface="+mj-lt"/>
              <a:buNone/>
              <a:defRPr sz="1600" b="0">
                <a:solidFill>
                  <a:schemeClr val="accent3"/>
                </a:solidFill>
                <a:latin typeface="+mj-ea"/>
                <a:ea typeface="+mj-ea"/>
              </a:defRPr>
            </a:lvl1pPr>
            <a:lvl2pPr marL="628635" indent="-258756">
              <a:spcBef>
                <a:spcPts val="600"/>
              </a:spcBef>
              <a:spcAft>
                <a:spcPts val="600"/>
              </a:spcAft>
              <a:buFont typeface="+mj-lt"/>
              <a:buAutoNum type="arabicPeriod"/>
              <a:tabLst>
                <a:tab pos="628635" algn="l"/>
              </a:tabLst>
              <a:defRPr sz="1600" b="0">
                <a:latin typeface="+mj-ea"/>
                <a:ea typeface="+mj-ea"/>
              </a:defRPr>
            </a:lvl2pPr>
          </a:lstStyle>
          <a:p>
            <a:pPr lvl="0"/>
            <a:r>
              <a:rPr kumimoji="1" lang="ja-JP" altLang="en-US" dirty="0"/>
              <a:t>本文を編集</a:t>
            </a:r>
            <a:endParaRPr kumimoji="1" lang="en-US" altLang="ja-JP" dirty="0"/>
          </a:p>
        </p:txBody>
      </p:sp>
    </p:spTree>
    <p:extLst>
      <p:ext uri="{BB962C8B-B14F-4D97-AF65-F5344CB8AC3E}">
        <p14:creationId xmlns:p14="http://schemas.microsoft.com/office/powerpoint/2010/main" val="16878152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alf">
    <p:bg>
      <p:bgPr>
        <a:solidFill>
          <a:schemeClr val="accent4"/>
        </a:solid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6ABF375C-CBA5-4A20-D8D4-57A56D178337}"/>
              </a:ext>
            </a:extLst>
          </p:cNvPr>
          <p:cNvSpPr/>
          <p:nvPr userDrawn="1"/>
        </p:nvSpPr>
        <p:spPr>
          <a:xfrm>
            <a:off x="0" y="1"/>
            <a:ext cx="4572000" cy="65687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2" name="正方形/長方形 1">
            <a:extLst>
              <a:ext uri="{FF2B5EF4-FFF2-40B4-BE49-F238E27FC236}">
                <a16:creationId xmlns:a16="http://schemas.microsoft.com/office/drawing/2014/main" id="{E70C76EB-D0F7-3402-2108-3308F6E4FD35}"/>
              </a:ext>
            </a:extLst>
          </p:cNvPr>
          <p:cNvSpPr/>
          <p:nvPr userDrawn="1"/>
        </p:nvSpPr>
        <p:spPr bwMode="auto">
          <a:xfrm>
            <a:off x="386100" y="305076"/>
            <a:ext cx="54000" cy="360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タイトル プレースホルダー 26">
            <a:extLst>
              <a:ext uri="{FF2B5EF4-FFF2-40B4-BE49-F238E27FC236}">
                <a16:creationId xmlns:a16="http://schemas.microsoft.com/office/drawing/2014/main" id="{207A8C81-17A6-42CE-939B-8E2F1AB52914}"/>
              </a:ext>
            </a:extLst>
          </p:cNvPr>
          <p:cNvSpPr>
            <a:spLocks noGrp="1"/>
          </p:cNvSpPr>
          <p:nvPr>
            <p:ph type="title" hasCustomPrompt="1"/>
          </p:nvPr>
        </p:nvSpPr>
        <p:spPr>
          <a:xfrm>
            <a:off x="571500" y="305076"/>
            <a:ext cx="3550444" cy="360000"/>
          </a:xfrm>
          <a:prstGeom prst="rect">
            <a:avLst/>
          </a:prstGeom>
        </p:spPr>
        <p:txBody>
          <a:bodyPr vert="horz" lIns="0" tIns="45720" rIns="91440" bIns="45720" rtlCol="0" anchor="ctr">
            <a:noAutofit/>
          </a:bodyPr>
          <a:lstStyle>
            <a:lvl1pPr>
              <a:lnSpc>
                <a:spcPts val="2500"/>
              </a:lnSpc>
              <a:defRPr sz="1800" b="1" i="0">
                <a:solidFill>
                  <a:schemeClr val="tx1"/>
                </a:solidFill>
                <a:latin typeface="Yu Gothic" panose="020B0400000000000000" pitchFamily="34" charset="-128"/>
                <a:ea typeface="Yu Gothic" panose="020B0400000000000000" pitchFamily="34" charset="-128"/>
              </a:defRPr>
            </a:lvl1pPr>
          </a:lstStyle>
          <a:p>
            <a:r>
              <a:rPr kumimoji="1" lang="ja-JP" altLang="en-US"/>
              <a:t>ページタイトルを編集</a:t>
            </a:r>
            <a:endParaRPr kumimoji="1" lang="en" altLang="ja-JP" dirty="0"/>
          </a:p>
        </p:txBody>
      </p:sp>
      <p:sp>
        <p:nvSpPr>
          <p:cNvPr id="7" name="テキスト プレースホルダー 19">
            <a:extLst>
              <a:ext uri="{FF2B5EF4-FFF2-40B4-BE49-F238E27FC236}">
                <a16:creationId xmlns:a16="http://schemas.microsoft.com/office/drawing/2014/main" id="{0EFD5633-6917-057C-3768-241495D67D26}"/>
              </a:ext>
            </a:extLst>
          </p:cNvPr>
          <p:cNvSpPr>
            <a:spLocks noGrp="1"/>
          </p:cNvSpPr>
          <p:nvPr>
            <p:ph type="body" sz="quarter" idx="11" hasCustomPrompt="1"/>
          </p:nvPr>
        </p:nvSpPr>
        <p:spPr>
          <a:xfrm>
            <a:off x="386102" y="1774208"/>
            <a:ext cx="3735843" cy="4467566"/>
          </a:xfrm>
          <a:prstGeom prst="rect">
            <a:avLst/>
          </a:prstGeom>
        </p:spPr>
        <p:txBody>
          <a:bodyPr lIns="0" tIns="0" rIns="0" bIns="0" anchor="t"/>
          <a:lstStyle>
            <a:lvl1pPr marL="0" indent="0">
              <a:lnSpc>
                <a:spcPct val="100000"/>
              </a:lnSpc>
              <a:buNone/>
              <a:defRPr sz="1800">
                <a:solidFill>
                  <a:schemeClr val="tx1"/>
                </a:solidFill>
              </a:defRPr>
            </a:lvl1pPr>
          </a:lstStyle>
          <a:p>
            <a:pPr>
              <a:buNone/>
            </a:pPr>
            <a:r>
              <a:rPr lang="ja-JP" altLang="en-US"/>
              <a:t>コンテンツを編集</a:t>
            </a:r>
            <a:endParaRPr lang="en-US" altLang="ja-JP" dirty="0"/>
          </a:p>
        </p:txBody>
      </p:sp>
      <p:sp>
        <p:nvSpPr>
          <p:cNvPr id="8" name="テキスト プレースホルダー 19">
            <a:extLst>
              <a:ext uri="{FF2B5EF4-FFF2-40B4-BE49-F238E27FC236}">
                <a16:creationId xmlns:a16="http://schemas.microsoft.com/office/drawing/2014/main" id="{F4E708F3-581C-E78E-7437-8B4779ED290A}"/>
              </a:ext>
            </a:extLst>
          </p:cNvPr>
          <p:cNvSpPr>
            <a:spLocks noGrp="1"/>
          </p:cNvSpPr>
          <p:nvPr>
            <p:ph type="body" sz="quarter" idx="13" hasCustomPrompt="1"/>
          </p:nvPr>
        </p:nvSpPr>
        <p:spPr>
          <a:xfrm>
            <a:off x="5045104" y="305079"/>
            <a:ext cx="3711523" cy="5936697"/>
          </a:xfrm>
          <a:prstGeom prst="rect">
            <a:avLst/>
          </a:prstGeom>
        </p:spPr>
        <p:txBody>
          <a:bodyPr lIns="0" tIns="0" rIns="0" bIns="0" anchor="t"/>
          <a:lstStyle>
            <a:lvl1pPr marL="0" indent="0">
              <a:lnSpc>
                <a:spcPct val="100000"/>
              </a:lnSpc>
              <a:buNone/>
              <a:defRPr sz="1800">
                <a:solidFill>
                  <a:schemeClr val="bg1"/>
                </a:solidFill>
              </a:defRPr>
            </a:lvl1pPr>
          </a:lstStyle>
          <a:p>
            <a:pPr>
              <a:buNone/>
            </a:pPr>
            <a:r>
              <a:rPr lang="ja-JP" altLang="en-US"/>
              <a:t>コンテンツを編集</a:t>
            </a:r>
            <a:endParaRPr lang="en-US" altLang="ja-JP" dirty="0"/>
          </a:p>
        </p:txBody>
      </p:sp>
      <p:sp>
        <p:nvSpPr>
          <p:cNvPr id="6" name="テキスト プレースホルダー 4">
            <a:extLst>
              <a:ext uri="{FF2B5EF4-FFF2-40B4-BE49-F238E27FC236}">
                <a16:creationId xmlns:a16="http://schemas.microsoft.com/office/drawing/2014/main" id="{E10D1828-6CE7-C0CF-DCE1-019116B42E57}"/>
              </a:ext>
            </a:extLst>
          </p:cNvPr>
          <p:cNvSpPr>
            <a:spLocks noGrp="1"/>
          </p:cNvSpPr>
          <p:nvPr>
            <p:ph type="body" sz="quarter" idx="14" hasCustomPrompt="1"/>
          </p:nvPr>
        </p:nvSpPr>
        <p:spPr>
          <a:xfrm>
            <a:off x="385763" y="1018629"/>
            <a:ext cx="3735843" cy="543339"/>
          </a:xfrm>
          <a:prstGeom prst="rect">
            <a:avLst/>
          </a:prstGeom>
        </p:spPr>
        <p:txBody>
          <a:bodyPr lIns="0" tIns="0" rIns="0" bIns="0"/>
          <a:lstStyle>
            <a:lvl1pPr marL="0" indent="0">
              <a:lnSpc>
                <a:spcPct val="100000"/>
              </a:lnSpc>
              <a:spcAft>
                <a:spcPts val="0"/>
              </a:spcAft>
              <a:buFont typeface="+mj-lt"/>
              <a:buNone/>
              <a:defRPr sz="1600" b="0">
                <a:latin typeface="+mj-ea"/>
                <a:ea typeface="+mj-ea"/>
              </a:defRPr>
            </a:lvl1pPr>
            <a:lvl2pPr marL="628635" indent="-258756">
              <a:spcBef>
                <a:spcPts val="600"/>
              </a:spcBef>
              <a:spcAft>
                <a:spcPts val="600"/>
              </a:spcAft>
              <a:buFont typeface="+mj-lt"/>
              <a:buAutoNum type="arabicPeriod"/>
              <a:tabLst>
                <a:tab pos="628635" algn="l"/>
              </a:tabLst>
              <a:defRPr sz="1600" b="0">
                <a:latin typeface="+mj-ea"/>
                <a:ea typeface="+mj-ea"/>
              </a:defRPr>
            </a:lvl2pPr>
          </a:lstStyle>
          <a:p>
            <a:pPr lvl="0"/>
            <a:r>
              <a:rPr kumimoji="1" lang="ja-JP" altLang="en-US" dirty="0"/>
              <a:t>本文を編集</a:t>
            </a:r>
            <a:endParaRPr kumimoji="1" lang="en-US" altLang="ja-JP" dirty="0"/>
          </a:p>
        </p:txBody>
      </p:sp>
    </p:spTree>
    <p:extLst>
      <p:ext uri="{BB962C8B-B14F-4D97-AF65-F5344CB8AC3E}">
        <p14:creationId xmlns:p14="http://schemas.microsoft.com/office/powerpoint/2010/main" val="1793617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ight Arrow">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B9687DD-3DF2-A73A-8114-BE00DA588333}"/>
              </a:ext>
            </a:extLst>
          </p:cNvPr>
          <p:cNvPicPr>
            <a:picLocks noChangeAspect="1"/>
          </p:cNvPicPr>
          <p:nvPr userDrawn="1"/>
        </p:nvPicPr>
        <p:blipFill>
          <a:blip r:embed="rId2"/>
          <a:stretch>
            <a:fillRect/>
          </a:stretch>
        </p:blipFill>
        <p:spPr>
          <a:xfrm>
            <a:off x="4081628" y="-3176"/>
            <a:ext cx="5062373" cy="6571533"/>
          </a:xfrm>
          <a:prstGeom prst="rect">
            <a:avLst/>
          </a:prstGeom>
        </p:spPr>
      </p:pic>
      <p:sp>
        <p:nvSpPr>
          <p:cNvPr id="2" name="テキスト プレースホルダー 19">
            <a:extLst>
              <a:ext uri="{FF2B5EF4-FFF2-40B4-BE49-F238E27FC236}">
                <a16:creationId xmlns:a16="http://schemas.microsoft.com/office/drawing/2014/main" id="{F1E4B5B5-81A7-2050-627F-665F258E2E06}"/>
              </a:ext>
            </a:extLst>
          </p:cNvPr>
          <p:cNvSpPr>
            <a:spLocks noGrp="1"/>
          </p:cNvSpPr>
          <p:nvPr>
            <p:ph type="body" sz="quarter" idx="11" hasCustomPrompt="1"/>
          </p:nvPr>
        </p:nvSpPr>
        <p:spPr>
          <a:xfrm>
            <a:off x="386102" y="1774208"/>
            <a:ext cx="3524813" cy="4467566"/>
          </a:xfrm>
          <a:prstGeom prst="rect">
            <a:avLst/>
          </a:prstGeom>
        </p:spPr>
        <p:txBody>
          <a:bodyPr lIns="0" tIns="0" rIns="0" bIns="0" anchor="t"/>
          <a:lstStyle>
            <a:lvl1pPr marL="0" indent="0">
              <a:lnSpc>
                <a:spcPct val="100000"/>
              </a:lnSpc>
              <a:buNone/>
              <a:defRPr sz="1800">
                <a:solidFill>
                  <a:schemeClr val="tx1"/>
                </a:solidFill>
              </a:defRPr>
            </a:lvl1pPr>
          </a:lstStyle>
          <a:p>
            <a:pPr>
              <a:buNone/>
            </a:pPr>
            <a:r>
              <a:rPr lang="ja-JP" altLang="en-US"/>
              <a:t>コンテンツを編集</a:t>
            </a:r>
            <a:endParaRPr lang="en-US" altLang="ja-JP" dirty="0"/>
          </a:p>
        </p:txBody>
      </p:sp>
      <p:sp>
        <p:nvSpPr>
          <p:cNvPr id="3" name="テキスト プレースホルダー 19">
            <a:extLst>
              <a:ext uri="{FF2B5EF4-FFF2-40B4-BE49-F238E27FC236}">
                <a16:creationId xmlns:a16="http://schemas.microsoft.com/office/drawing/2014/main" id="{3C057FFF-1945-541D-71BE-4F9CCC65D661}"/>
              </a:ext>
            </a:extLst>
          </p:cNvPr>
          <p:cNvSpPr>
            <a:spLocks noGrp="1"/>
          </p:cNvSpPr>
          <p:nvPr>
            <p:ph type="body" sz="quarter" idx="12" hasCustomPrompt="1"/>
          </p:nvPr>
        </p:nvSpPr>
        <p:spPr>
          <a:xfrm>
            <a:off x="5510551" y="305079"/>
            <a:ext cx="3246074" cy="5936697"/>
          </a:xfrm>
          <a:prstGeom prst="rect">
            <a:avLst/>
          </a:prstGeom>
        </p:spPr>
        <p:txBody>
          <a:bodyPr lIns="0" tIns="0" rIns="0" bIns="0" anchor="t"/>
          <a:lstStyle>
            <a:lvl1pPr marL="0" indent="0">
              <a:lnSpc>
                <a:spcPct val="100000"/>
              </a:lnSpc>
              <a:buNone/>
              <a:defRPr sz="1800">
                <a:solidFill>
                  <a:schemeClr val="bg1"/>
                </a:solidFill>
              </a:defRPr>
            </a:lvl1pPr>
          </a:lstStyle>
          <a:p>
            <a:pPr>
              <a:buNone/>
            </a:pPr>
            <a:r>
              <a:rPr lang="ja-JP" altLang="en-US"/>
              <a:t>コンテンツを編集</a:t>
            </a:r>
            <a:endParaRPr lang="en-US" altLang="ja-JP" dirty="0"/>
          </a:p>
        </p:txBody>
      </p:sp>
      <p:sp>
        <p:nvSpPr>
          <p:cNvPr id="5" name="正方形/長方形 4">
            <a:extLst>
              <a:ext uri="{FF2B5EF4-FFF2-40B4-BE49-F238E27FC236}">
                <a16:creationId xmlns:a16="http://schemas.microsoft.com/office/drawing/2014/main" id="{BCAA66D6-5B20-B3B5-B383-D04369737CA8}"/>
              </a:ext>
            </a:extLst>
          </p:cNvPr>
          <p:cNvSpPr/>
          <p:nvPr userDrawn="1"/>
        </p:nvSpPr>
        <p:spPr bwMode="auto">
          <a:xfrm>
            <a:off x="386100" y="305076"/>
            <a:ext cx="54000" cy="360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タイトル プレースホルダー 26">
            <a:extLst>
              <a:ext uri="{FF2B5EF4-FFF2-40B4-BE49-F238E27FC236}">
                <a16:creationId xmlns:a16="http://schemas.microsoft.com/office/drawing/2014/main" id="{F2A26086-097E-18B3-424C-53361AB0050F}"/>
              </a:ext>
            </a:extLst>
          </p:cNvPr>
          <p:cNvSpPr>
            <a:spLocks noGrp="1"/>
          </p:cNvSpPr>
          <p:nvPr>
            <p:ph type="title" hasCustomPrompt="1"/>
          </p:nvPr>
        </p:nvSpPr>
        <p:spPr>
          <a:xfrm>
            <a:off x="571502" y="305076"/>
            <a:ext cx="3339413" cy="360000"/>
          </a:xfrm>
          <a:prstGeom prst="rect">
            <a:avLst/>
          </a:prstGeom>
        </p:spPr>
        <p:txBody>
          <a:bodyPr vert="horz" lIns="0" tIns="45720" rIns="91440" bIns="45720" rtlCol="0" anchor="ctr">
            <a:noAutofit/>
          </a:bodyPr>
          <a:lstStyle>
            <a:lvl1pPr>
              <a:lnSpc>
                <a:spcPts val="2500"/>
              </a:lnSpc>
              <a:defRPr sz="1800" b="1" i="0">
                <a:solidFill>
                  <a:schemeClr val="tx1"/>
                </a:solidFill>
                <a:latin typeface="Yu Gothic" panose="020B0400000000000000" pitchFamily="34" charset="-128"/>
                <a:ea typeface="Yu Gothic" panose="020B0400000000000000" pitchFamily="34" charset="-128"/>
              </a:defRPr>
            </a:lvl1pPr>
          </a:lstStyle>
          <a:p>
            <a:r>
              <a:rPr kumimoji="1" lang="ja-JP" altLang="en-US"/>
              <a:t>ページタイトルを編集</a:t>
            </a:r>
            <a:endParaRPr kumimoji="1" lang="en" altLang="ja-JP" dirty="0"/>
          </a:p>
        </p:txBody>
      </p:sp>
      <p:sp>
        <p:nvSpPr>
          <p:cNvPr id="7" name="テキスト プレースホルダー 4">
            <a:extLst>
              <a:ext uri="{FF2B5EF4-FFF2-40B4-BE49-F238E27FC236}">
                <a16:creationId xmlns:a16="http://schemas.microsoft.com/office/drawing/2014/main" id="{A5E38A3F-A69D-E0CD-54AD-6A1EBF3802CF}"/>
              </a:ext>
            </a:extLst>
          </p:cNvPr>
          <p:cNvSpPr>
            <a:spLocks noGrp="1"/>
          </p:cNvSpPr>
          <p:nvPr>
            <p:ph type="body" sz="quarter" idx="13" hasCustomPrompt="1"/>
          </p:nvPr>
        </p:nvSpPr>
        <p:spPr>
          <a:xfrm>
            <a:off x="385763" y="1018629"/>
            <a:ext cx="3524813" cy="543339"/>
          </a:xfrm>
          <a:prstGeom prst="rect">
            <a:avLst/>
          </a:prstGeom>
        </p:spPr>
        <p:txBody>
          <a:bodyPr lIns="0" tIns="0" rIns="0" bIns="0"/>
          <a:lstStyle>
            <a:lvl1pPr marL="0" indent="0">
              <a:lnSpc>
                <a:spcPct val="100000"/>
              </a:lnSpc>
              <a:spcAft>
                <a:spcPts val="0"/>
              </a:spcAft>
              <a:buFont typeface="+mj-lt"/>
              <a:buNone/>
              <a:defRPr sz="1600" b="0">
                <a:latin typeface="+mj-ea"/>
                <a:ea typeface="+mj-ea"/>
              </a:defRPr>
            </a:lvl1pPr>
            <a:lvl2pPr marL="628635" indent="-258756">
              <a:spcBef>
                <a:spcPts val="600"/>
              </a:spcBef>
              <a:spcAft>
                <a:spcPts val="600"/>
              </a:spcAft>
              <a:buFont typeface="+mj-lt"/>
              <a:buAutoNum type="arabicPeriod"/>
              <a:tabLst>
                <a:tab pos="628635" algn="l"/>
              </a:tabLst>
              <a:defRPr sz="1600" b="0">
                <a:latin typeface="+mj-ea"/>
                <a:ea typeface="+mj-ea"/>
              </a:defRPr>
            </a:lvl2pPr>
          </a:lstStyle>
          <a:p>
            <a:pPr lvl="0"/>
            <a:r>
              <a:rPr kumimoji="1" lang="ja-JP" altLang="en-US" dirty="0"/>
              <a:t>本文を編集</a:t>
            </a:r>
            <a:endParaRPr kumimoji="1" lang="en-US" altLang="ja-JP" dirty="0"/>
          </a:p>
        </p:txBody>
      </p:sp>
    </p:spTree>
    <p:extLst>
      <p:ext uri="{BB962C8B-B14F-4D97-AF65-F5344CB8AC3E}">
        <p14:creationId xmlns:p14="http://schemas.microsoft.com/office/powerpoint/2010/main" val="33078225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own Arrow">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A49AFE6-499D-B45D-8F77-FD01123D88CC}"/>
              </a:ext>
            </a:extLst>
          </p:cNvPr>
          <p:cNvPicPr>
            <a:picLocks noChangeAspect="1"/>
          </p:cNvPicPr>
          <p:nvPr userDrawn="1"/>
        </p:nvPicPr>
        <p:blipFill>
          <a:blip r:embed="rId2"/>
          <a:stretch>
            <a:fillRect/>
          </a:stretch>
        </p:blipFill>
        <p:spPr>
          <a:xfrm>
            <a:off x="0" y="2644391"/>
            <a:ext cx="9144000" cy="3924300"/>
          </a:xfrm>
          <a:prstGeom prst="rect">
            <a:avLst/>
          </a:prstGeom>
        </p:spPr>
      </p:pic>
      <p:sp>
        <p:nvSpPr>
          <p:cNvPr id="6" name="タイトル プレースホルダー 26">
            <a:extLst>
              <a:ext uri="{FF2B5EF4-FFF2-40B4-BE49-F238E27FC236}">
                <a16:creationId xmlns:a16="http://schemas.microsoft.com/office/drawing/2014/main" id="{C730D006-46E3-9149-0242-ADDED096C89B}"/>
              </a:ext>
            </a:extLst>
          </p:cNvPr>
          <p:cNvSpPr>
            <a:spLocks noGrp="1"/>
          </p:cNvSpPr>
          <p:nvPr>
            <p:ph type="title" hasCustomPrompt="1"/>
          </p:nvPr>
        </p:nvSpPr>
        <p:spPr>
          <a:xfrm>
            <a:off x="571500" y="305076"/>
            <a:ext cx="8185126" cy="360000"/>
          </a:xfrm>
          <a:prstGeom prst="rect">
            <a:avLst/>
          </a:prstGeom>
        </p:spPr>
        <p:txBody>
          <a:bodyPr vert="horz" lIns="0" tIns="45720" rIns="91440" bIns="45720" rtlCol="0" anchor="ctr">
            <a:noAutofit/>
          </a:bodyPr>
          <a:lstStyle>
            <a:lvl1pPr>
              <a:lnSpc>
                <a:spcPts val="2500"/>
              </a:lnSpc>
              <a:defRPr sz="1800" b="1" i="0">
                <a:solidFill>
                  <a:schemeClr val="tx1"/>
                </a:solidFill>
                <a:latin typeface="Yu Gothic" panose="020B0400000000000000" pitchFamily="34" charset="-128"/>
                <a:ea typeface="Yu Gothic" panose="020B0400000000000000" pitchFamily="34" charset="-128"/>
              </a:defRPr>
            </a:lvl1pPr>
          </a:lstStyle>
          <a:p>
            <a:r>
              <a:rPr kumimoji="1" lang="ja-JP" altLang="en-US"/>
              <a:t>ページタイトルを編集</a:t>
            </a:r>
            <a:endParaRPr kumimoji="1" lang="en" altLang="ja-JP" dirty="0"/>
          </a:p>
        </p:txBody>
      </p:sp>
      <p:sp>
        <p:nvSpPr>
          <p:cNvPr id="9" name="正方形/長方形 8">
            <a:extLst>
              <a:ext uri="{FF2B5EF4-FFF2-40B4-BE49-F238E27FC236}">
                <a16:creationId xmlns:a16="http://schemas.microsoft.com/office/drawing/2014/main" id="{9AD7A2A1-33EF-C3C4-24FC-4876635EE94F}"/>
              </a:ext>
            </a:extLst>
          </p:cNvPr>
          <p:cNvSpPr/>
          <p:nvPr userDrawn="1"/>
        </p:nvSpPr>
        <p:spPr bwMode="auto">
          <a:xfrm>
            <a:off x="386100" y="305076"/>
            <a:ext cx="54000" cy="360000"/>
          </a:xfrm>
          <a:prstGeom prst="rect">
            <a:avLst/>
          </a:prstGeom>
          <a:solidFill>
            <a:schemeClr val="accent4"/>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kumimoji="1"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テキスト プレースホルダー 4">
            <a:extLst>
              <a:ext uri="{FF2B5EF4-FFF2-40B4-BE49-F238E27FC236}">
                <a16:creationId xmlns:a16="http://schemas.microsoft.com/office/drawing/2014/main" id="{8DCE7645-8C93-C862-D62D-EFEEE691DFCD}"/>
              </a:ext>
            </a:extLst>
          </p:cNvPr>
          <p:cNvSpPr>
            <a:spLocks noGrp="1"/>
          </p:cNvSpPr>
          <p:nvPr>
            <p:ph type="body" sz="quarter" idx="13" hasCustomPrompt="1"/>
          </p:nvPr>
        </p:nvSpPr>
        <p:spPr>
          <a:xfrm>
            <a:off x="2223507" y="1018629"/>
            <a:ext cx="4695713" cy="2110837"/>
          </a:xfrm>
          <a:prstGeom prst="rect">
            <a:avLst/>
          </a:prstGeom>
        </p:spPr>
        <p:txBody>
          <a:bodyPr lIns="0" tIns="0" rIns="0" bIns="0"/>
          <a:lstStyle>
            <a:lvl1pPr marL="0" indent="0" algn="ctr">
              <a:lnSpc>
                <a:spcPct val="100000"/>
              </a:lnSpc>
              <a:spcAft>
                <a:spcPts val="0"/>
              </a:spcAft>
              <a:buFont typeface="+mj-lt"/>
              <a:buNone/>
              <a:defRPr sz="1600" b="0">
                <a:latin typeface="+mj-ea"/>
                <a:ea typeface="+mj-ea"/>
              </a:defRPr>
            </a:lvl1pPr>
            <a:lvl2pPr marL="628635" indent="-258756">
              <a:spcBef>
                <a:spcPts val="600"/>
              </a:spcBef>
              <a:spcAft>
                <a:spcPts val="600"/>
              </a:spcAft>
              <a:buFont typeface="+mj-lt"/>
              <a:buAutoNum type="arabicPeriod"/>
              <a:tabLst>
                <a:tab pos="628635" algn="l"/>
              </a:tabLst>
              <a:defRPr sz="1600" b="0">
                <a:latin typeface="+mj-ea"/>
                <a:ea typeface="+mj-ea"/>
              </a:defRPr>
            </a:lvl2pPr>
          </a:lstStyle>
          <a:p>
            <a:pPr lvl="0"/>
            <a:r>
              <a:rPr kumimoji="1" lang="ja-JP" altLang="en-US" dirty="0"/>
              <a:t>コンテンツを編集</a:t>
            </a:r>
            <a:endParaRPr kumimoji="1" lang="en-US" altLang="ja-JP" dirty="0"/>
          </a:p>
        </p:txBody>
      </p:sp>
      <p:sp>
        <p:nvSpPr>
          <p:cNvPr id="5" name="テキスト プレースホルダー 4">
            <a:extLst>
              <a:ext uri="{FF2B5EF4-FFF2-40B4-BE49-F238E27FC236}">
                <a16:creationId xmlns:a16="http://schemas.microsoft.com/office/drawing/2014/main" id="{AEE115D3-154F-53CD-6771-B2436107499C}"/>
              </a:ext>
            </a:extLst>
          </p:cNvPr>
          <p:cNvSpPr>
            <a:spLocks noGrp="1"/>
          </p:cNvSpPr>
          <p:nvPr>
            <p:ph type="body" sz="quarter" idx="14" hasCustomPrompt="1"/>
          </p:nvPr>
        </p:nvSpPr>
        <p:spPr>
          <a:xfrm>
            <a:off x="386100" y="4138261"/>
            <a:ext cx="8370526" cy="2110837"/>
          </a:xfrm>
          <a:prstGeom prst="rect">
            <a:avLst/>
          </a:prstGeom>
        </p:spPr>
        <p:txBody>
          <a:bodyPr lIns="0" tIns="0" rIns="0" bIns="0"/>
          <a:lstStyle>
            <a:lvl1pPr marL="0" indent="0" algn="ctr">
              <a:lnSpc>
                <a:spcPct val="100000"/>
              </a:lnSpc>
              <a:spcAft>
                <a:spcPts val="0"/>
              </a:spcAft>
              <a:buFont typeface="+mj-lt"/>
              <a:buNone/>
              <a:defRPr sz="1600" b="0">
                <a:solidFill>
                  <a:schemeClr val="accent3"/>
                </a:solidFill>
                <a:latin typeface="+mj-ea"/>
                <a:ea typeface="+mj-ea"/>
              </a:defRPr>
            </a:lvl1pPr>
            <a:lvl2pPr marL="628635" indent="-258756">
              <a:spcBef>
                <a:spcPts val="600"/>
              </a:spcBef>
              <a:spcAft>
                <a:spcPts val="600"/>
              </a:spcAft>
              <a:buFont typeface="+mj-lt"/>
              <a:buAutoNum type="arabicPeriod"/>
              <a:tabLst>
                <a:tab pos="628635" algn="l"/>
              </a:tabLst>
              <a:defRPr sz="1600" b="0">
                <a:latin typeface="+mj-ea"/>
                <a:ea typeface="+mj-ea"/>
              </a:defRPr>
            </a:lvl2pPr>
          </a:lstStyle>
          <a:p>
            <a:pPr lvl="0"/>
            <a:r>
              <a:rPr kumimoji="1" lang="ja-JP" altLang="en-US" dirty="0"/>
              <a:t>コンテンツを編集</a:t>
            </a:r>
            <a:endParaRPr kumimoji="1" lang="en-US" altLang="ja-JP" dirty="0"/>
          </a:p>
        </p:txBody>
      </p:sp>
    </p:spTree>
    <p:extLst>
      <p:ext uri="{BB962C8B-B14F-4D97-AF65-F5344CB8AC3E}">
        <p14:creationId xmlns:p14="http://schemas.microsoft.com/office/powerpoint/2010/main" val="40694396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sp>
        <p:nvSpPr>
          <p:cNvPr id="6" name="図プレースホルダー 5">
            <a:extLst>
              <a:ext uri="{FF2B5EF4-FFF2-40B4-BE49-F238E27FC236}">
                <a16:creationId xmlns:a16="http://schemas.microsoft.com/office/drawing/2014/main" id="{87E91D26-E9B8-E02B-55D1-60484E3A33BE}"/>
              </a:ext>
            </a:extLst>
          </p:cNvPr>
          <p:cNvSpPr>
            <a:spLocks noGrp="1"/>
          </p:cNvSpPr>
          <p:nvPr>
            <p:ph type="pic" sz="quarter" idx="13" hasCustomPrompt="1"/>
          </p:nvPr>
        </p:nvSpPr>
        <p:spPr>
          <a:xfrm>
            <a:off x="1" y="0"/>
            <a:ext cx="9144000" cy="6573520"/>
          </a:xfrm>
          <a:prstGeom prst="rect">
            <a:avLst/>
          </a:prstGeom>
          <a:noFill/>
        </p:spPr>
        <p:txBody>
          <a:bodyPr/>
          <a:lstStyle>
            <a:lvl1pPr marL="0" indent="0">
              <a:buNone/>
              <a:defRPr sz="1600">
                <a:solidFill>
                  <a:schemeClr val="tx1">
                    <a:lumMod val="50000"/>
                    <a:lumOff val="50000"/>
                  </a:schemeClr>
                </a:solidFill>
              </a:defRPr>
            </a:lvl1pPr>
          </a:lstStyle>
          <a:p>
            <a:r>
              <a:rPr kumimoji="1" lang="ja-JP" altLang="en-US" dirty="0"/>
              <a:t>アイコンをクリックして画像を追加</a:t>
            </a:r>
          </a:p>
        </p:txBody>
      </p:sp>
      <p:sp>
        <p:nvSpPr>
          <p:cNvPr id="4" name="タイトル プレースホルダー 26">
            <a:extLst>
              <a:ext uri="{FF2B5EF4-FFF2-40B4-BE49-F238E27FC236}">
                <a16:creationId xmlns:a16="http://schemas.microsoft.com/office/drawing/2014/main" id="{E5DC0D6E-CCD3-97E6-2D8A-61E65611E8BA}"/>
              </a:ext>
            </a:extLst>
          </p:cNvPr>
          <p:cNvSpPr>
            <a:spLocks noGrp="1"/>
          </p:cNvSpPr>
          <p:nvPr>
            <p:ph type="title" hasCustomPrompt="1"/>
          </p:nvPr>
        </p:nvSpPr>
        <p:spPr>
          <a:xfrm>
            <a:off x="386101" y="1301942"/>
            <a:ext cx="8371800" cy="772107"/>
          </a:xfrm>
          <a:prstGeom prst="rect">
            <a:avLst/>
          </a:prstGeom>
          <a:solidFill>
            <a:srgbClr val="333333">
              <a:alpha val="69804"/>
            </a:srgbClr>
          </a:solidFill>
        </p:spPr>
        <p:txBody>
          <a:bodyPr vert="horz" lIns="108000" tIns="108000" rIns="108000" bIns="108000" rtlCol="0" anchor="ctr">
            <a:spAutoFit/>
          </a:bodyPr>
          <a:lstStyle>
            <a:lvl1pPr>
              <a:lnSpc>
                <a:spcPct val="100000"/>
              </a:lnSpc>
              <a:spcBef>
                <a:spcPts val="600"/>
              </a:spcBef>
              <a:defRPr sz="3600" b="1" i="0">
                <a:solidFill>
                  <a:schemeClr val="accent3"/>
                </a:solidFill>
                <a:latin typeface="Yu Gothic" panose="020B0400000000000000" pitchFamily="34" charset="-128"/>
                <a:ea typeface="Yu Gothic" panose="020B0400000000000000" pitchFamily="34" charset="-128"/>
              </a:defRPr>
            </a:lvl1pPr>
          </a:lstStyle>
          <a:p>
            <a:r>
              <a:rPr kumimoji="1" lang="ja-JP" altLang="en-US" dirty="0"/>
              <a:t>ページタイトルを編集</a:t>
            </a:r>
            <a:endParaRPr kumimoji="1" lang="en" altLang="ja-JP" dirty="0"/>
          </a:p>
        </p:txBody>
      </p:sp>
      <p:sp>
        <p:nvSpPr>
          <p:cNvPr id="2" name="テキスト プレースホルダー 4">
            <a:extLst>
              <a:ext uri="{FF2B5EF4-FFF2-40B4-BE49-F238E27FC236}">
                <a16:creationId xmlns:a16="http://schemas.microsoft.com/office/drawing/2014/main" id="{0C7814E2-F8E5-CD66-F943-004D0444F621}"/>
              </a:ext>
            </a:extLst>
          </p:cNvPr>
          <p:cNvSpPr>
            <a:spLocks noGrp="1"/>
          </p:cNvSpPr>
          <p:nvPr>
            <p:ph type="body" sz="quarter" idx="14" hasCustomPrompt="1"/>
          </p:nvPr>
        </p:nvSpPr>
        <p:spPr>
          <a:xfrm>
            <a:off x="385763" y="2788638"/>
            <a:ext cx="8372475" cy="525886"/>
          </a:xfrm>
          <a:prstGeom prst="rect">
            <a:avLst/>
          </a:prstGeom>
          <a:solidFill>
            <a:srgbClr val="333333">
              <a:alpha val="69804"/>
            </a:srgbClr>
          </a:solidFill>
        </p:spPr>
        <p:txBody>
          <a:bodyPr lIns="108000" tIns="108000" rIns="108000" bIns="108000">
            <a:spAutoFit/>
          </a:bodyPr>
          <a:lstStyle>
            <a:lvl1pPr marL="0" indent="0">
              <a:lnSpc>
                <a:spcPct val="100000"/>
              </a:lnSpc>
              <a:spcAft>
                <a:spcPts val="0"/>
              </a:spcAft>
              <a:buFont typeface="+mj-lt"/>
              <a:buNone/>
              <a:defRPr sz="2000" b="0">
                <a:solidFill>
                  <a:schemeClr val="accent3"/>
                </a:solidFill>
                <a:latin typeface="+mj-ea"/>
                <a:ea typeface="+mj-ea"/>
              </a:defRPr>
            </a:lvl1pPr>
            <a:lvl2pPr marL="628635" indent="-258756">
              <a:spcBef>
                <a:spcPts val="600"/>
              </a:spcBef>
              <a:spcAft>
                <a:spcPts val="600"/>
              </a:spcAft>
              <a:buFont typeface="+mj-lt"/>
              <a:buAutoNum type="arabicPeriod"/>
              <a:tabLst>
                <a:tab pos="628635" algn="l"/>
              </a:tabLst>
              <a:defRPr sz="1600" b="0">
                <a:latin typeface="+mj-ea"/>
                <a:ea typeface="+mj-ea"/>
              </a:defRPr>
            </a:lvl2pPr>
          </a:lstStyle>
          <a:p>
            <a:pPr lvl="0"/>
            <a:r>
              <a:rPr kumimoji="1" lang="ja-JP" altLang="en-US" dirty="0"/>
              <a:t>本文を編集</a:t>
            </a:r>
            <a:endParaRPr kumimoji="1" lang="en-US" altLang="ja-JP" dirty="0"/>
          </a:p>
        </p:txBody>
      </p:sp>
    </p:spTree>
    <p:extLst>
      <p:ext uri="{BB962C8B-B14F-4D97-AF65-F5344CB8AC3E}">
        <p14:creationId xmlns:p14="http://schemas.microsoft.com/office/powerpoint/2010/main" val="12228022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323DA7CC-6E2B-FBD8-6017-A288E294B761}"/>
              </a:ext>
            </a:extLst>
          </p:cNvPr>
          <p:cNvPicPr>
            <a:picLocks noChangeAspect="1"/>
          </p:cNvPicPr>
          <p:nvPr userDrawn="1"/>
        </p:nvPicPr>
        <p:blipFill rotWithShape="1">
          <a:blip r:embed="rId2" cstate="screen">
            <a:alphaModFix/>
            <a:lum/>
            <a:extLst>
              <a:ext uri="{28A0092B-C50C-407E-A947-70E740481C1C}">
                <a14:useLocalDpi xmlns:a14="http://schemas.microsoft.com/office/drawing/2010/main"/>
              </a:ext>
            </a:extLst>
          </a:blip>
          <a:srcRect l="25173" t="28517" r="19624" b="34816"/>
          <a:stretch/>
        </p:blipFill>
        <p:spPr>
          <a:xfrm>
            <a:off x="0" y="3555434"/>
            <a:ext cx="9144000" cy="3159349"/>
          </a:xfrm>
          <a:prstGeom prst="rect">
            <a:avLst/>
          </a:prstGeom>
        </p:spPr>
      </p:pic>
      <p:sp>
        <p:nvSpPr>
          <p:cNvPr id="7" name="正方形/長方形 6">
            <a:extLst>
              <a:ext uri="{FF2B5EF4-FFF2-40B4-BE49-F238E27FC236}">
                <a16:creationId xmlns:a16="http://schemas.microsoft.com/office/drawing/2014/main" id="{1E2C6EC4-33D3-C3E4-48C0-AD95E60C0FD2}"/>
              </a:ext>
            </a:extLst>
          </p:cNvPr>
          <p:cNvSpPr/>
          <p:nvPr userDrawn="1"/>
        </p:nvSpPr>
        <p:spPr>
          <a:xfrm>
            <a:off x="2285998" y="6161825"/>
            <a:ext cx="4572000" cy="379335"/>
          </a:xfrm>
          <a:prstGeom prst="rect">
            <a:avLst/>
          </a:prstGeom>
        </p:spPr>
        <p:txBody>
          <a:bodyPr lIns="0" tIns="0" rIns="0" bIns="0">
            <a:spAutoFit/>
          </a:bodyPr>
          <a:lstStyle/>
          <a:p>
            <a:pPr algn="ctr">
              <a:lnSpc>
                <a:spcPts val="1000"/>
              </a:lnSpc>
            </a:pPr>
            <a:r>
              <a:rPr lang="ja-JP" altLang="en-US" sz="751" b="0" i="0" dirty="0">
                <a:solidFill>
                  <a:srgbClr val="7D6E5A"/>
                </a:solidFill>
                <a:latin typeface="游ゴシック Medium" panose="020B0500000000000000" pitchFamily="50" charset="-128"/>
                <a:ea typeface="游ゴシック Medium" panose="020B0500000000000000" pitchFamily="50" charset="-128"/>
              </a:rPr>
              <a:t>アビーム、ABeam及びそのロゴは、アビームコンサルティング株式会社の日本その他の国における登録商標です。</a:t>
            </a:r>
            <a:endParaRPr lang="en-US" altLang="ja-JP" sz="751" b="0" i="0" dirty="0">
              <a:solidFill>
                <a:srgbClr val="7D6E5A"/>
              </a:solidFill>
              <a:latin typeface="游ゴシック Medium" panose="020B0500000000000000" pitchFamily="50" charset="-128"/>
              <a:ea typeface="游ゴシック Medium" panose="020B0500000000000000" pitchFamily="50" charset="-128"/>
            </a:endParaRPr>
          </a:p>
          <a:p>
            <a:pPr algn="ctr">
              <a:lnSpc>
                <a:spcPts val="1000"/>
              </a:lnSpc>
            </a:pPr>
            <a:r>
              <a:rPr lang="ja-JP" altLang="en-US" sz="751" b="0" i="0" dirty="0">
                <a:solidFill>
                  <a:srgbClr val="7D6E5A"/>
                </a:solidFill>
                <a:latin typeface="游ゴシック Medium" panose="020B0500000000000000" pitchFamily="50" charset="-128"/>
                <a:ea typeface="游ゴシック Medium" panose="020B0500000000000000" pitchFamily="50" charset="-128"/>
              </a:rPr>
              <a:t>本文に記載されている会社名及び製品名は各社の商号、商標又は登録商標です。</a:t>
            </a:r>
          </a:p>
        </p:txBody>
      </p:sp>
      <p:pic>
        <p:nvPicPr>
          <p:cNvPr id="2" name="図 1">
            <a:extLst>
              <a:ext uri="{FF2B5EF4-FFF2-40B4-BE49-F238E27FC236}">
                <a16:creationId xmlns:a16="http://schemas.microsoft.com/office/drawing/2014/main" id="{1DDFB7C2-9399-897F-7A2B-BC96F7471066}"/>
              </a:ext>
            </a:extLst>
          </p:cNvPr>
          <p:cNvPicPr>
            <a:picLocks noChangeAspect="1"/>
          </p:cNvPicPr>
          <p:nvPr userDrawn="1"/>
        </p:nvPicPr>
        <p:blipFill>
          <a:blip r:embed="rId3"/>
          <a:srcRect/>
          <a:stretch/>
        </p:blipFill>
        <p:spPr>
          <a:xfrm>
            <a:off x="4004829" y="2720516"/>
            <a:ext cx="1134342" cy="357610"/>
          </a:xfrm>
          <a:prstGeom prst="rect">
            <a:avLst/>
          </a:prstGeom>
        </p:spPr>
      </p:pic>
      <p:pic>
        <p:nvPicPr>
          <p:cNvPr id="5" name="図 4">
            <a:extLst>
              <a:ext uri="{FF2B5EF4-FFF2-40B4-BE49-F238E27FC236}">
                <a16:creationId xmlns:a16="http://schemas.microsoft.com/office/drawing/2014/main" id="{62C742B1-8ED9-4501-F145-43AE06A4AF67}"/>
              </a:ext>
            </a:extLst>
          </p:cNvPr>
          <p:cNvPicPr>
            <a:picLocks noChangeAspect="1"/>
          </p:cNvPicPr>
          <p:nvPr userDrawn="1"/>
        </p:nvPicPr>
        <p:blipFill>
          <a:blip r:embed="rId4"/>
          <a:srcRect/>
          <a:stretch/>
        </p:blipFill>
        <p:spPr>
          <a:xfrm>
            <a:off x="3122102" y="1903524"/>
            <a:ext cx="2899797" cy="409123"/>
          </a:xfrm>
          <a:prstGeom prst="rect">
            <a:avLst/>
          </a:prstGeom>
        </p:spPr>
      </p:pic>
    </p:spTree>
    <p:extLst>
      <p:ext uri="{BB962C8B-B14F-4D97-AF65-F5344CB8AC3E}">
        <p14:creationId xmlns:p14="http://schemas.microsoft.com/office/powerpoint/2010/main" val="17116318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1EBE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520836"/>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377"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1EBE3"/>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20E954E2-E9A0-72BC-80D4-1327524BE40D}"/>
              </a:ext>
            </a:extLst>
          </p:cNvPr>
          <p:cNvSpPr/>
          <p:nvPr userDrawn="1"/>
        </p:nvSpPr>
        <p:spPr bwMode="auto">
          <a:xfrm>
            <a:off x="0" y="6567749"/>
            <a:ext cx="9144000" cy="305076"/>
          </a:xfrm>
          <a:prstGeom prst="rect">
            <a:avLst/>
          </a:prstGeom>
          <a:solidFill>
            <a:schemeClr val="tx1"/>
          </a:solidFill>
          <a:ln w="31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ja-JP" altLang="en-US" sz="1800"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Rectangle 5">
            <a:extLst>
              <a:ext uri="{FF2B5EF4-FFF2-40B4-BE49-F238E27FC236}">
                <a16:creationId xmlns:a16="http://schemas.microsoft.com/office/drawing/2014/main" id="{C56666F1-616E-A0F9-10E5-9120BF272F66}"/>
              </a:ext>
            </a:extLst>
          </p:cNvPr>
          <p:cNvSpPr txBox="1">
            <a:spLocks noChangeArrowheads="1"/>
          </p:cNvSpPr>
          <p:nvPr userDrawn="1"/>
        </p:nvSpPr>
        <p:spPr bwMode="auto">
          <a:xfrm>
            <a:off x="386100" y="6643480"/>
            <a:ext cx="457200" cy="12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defPPr>
              <a:defRPr lang="en-US"/>
            </a:defPPr>
            <a:lvl1pPr algn="l" rtl="0" eaLnBrk="0" fontAlgn="base" hangingPunct="0">
              <a:lnSpc>
                <a:spcPct val="100000"/>
              </a:lnSpc>
              <a:spcBef>
                <a:spcPct val="0"/>
              </a:spcBef>
              <a:spcAft>
                <a:spcPct val="0"/>
              </a:spcAft>
              <a:defRPr sz="900" kern="1200">
                <a:solidFill>
                  <a:schemeClr val="tx1"/>
                </a:solidFill>
                <a:latin typeface="Meiryo UI" panose="020B0604030504040204" pitchFamily="50" charset="-128"/>
                <a:ea typeface="Meiryo UI" panose="020B0604030504040204" pitchFamily="50" charset="-128"/>
                <a:cs typeface="Meiryo UI" panose="020B0604030504040204" pitchFamily="50" charset="-128"/>
              </a:defRPr>
            </a:lvl1pPr>
            <a:lvl2pPr marL="4572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2pPr>
            <a:lvl3pPr marL="9144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3pPr>
            <a:lvl4pPr marL="13716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4pPr>
            <a:lvl5pPr marL="1828800" algn="l" rtl="0" eaLnBrk="0" fontAlgn="base" hangingPunct="0">
              <a:lnSpc>
                <a:spcPct val="120000"/>
              </a:lnSpc>
              <a:spcBef>
                <a:spcPct val="40000"/>
              </a:spcBef>
              <a:spcAft>
                <a:spcPct val="0"/>
              </a:spcAft>
              <a:defRPr sz="1400" kern="1200">
                <a:solidFill>
                  <a:schemeClr val="tx1"/>
                </a:solidFill>
                <a:latin typeface="Arial" charset="0"/>
                <a:ea typeface="ＭＳ Ｐゴシック" pitchFamily="50" charset="-128"/>
                <a:cs typeface="+mn-cs"/>
              </a:defRPr>
            </a:lvl5pPr>
            <a:lvl6pPr marL="2286000" algn="l" defTabSz="914400" rtl="0" eaLnBrk="1" latinLnBrk="0" hangingPunct="1">
              <a:defRPr sz="1400" kern="1200">
                <a:solidFill>
                  <a:schemeClr val="tx1"/>
                </a:solidFill>
                <a:latin typeface="Arial" charset="0"/>
                <a:ea typeface="ＭＳ Ｐゴシック" pitchFamily="50" charset="-128"/>
                <a:cs typeface="+mn-cs"/>
              </a:defRPr>
            </a:lvl6pPr>
            <a:lvl7pPr marL="2743200" algn="l" defTabSz="914400" rtl="0" eaLnBrk="1" latinLnBrk="0" hangingPunct="1">
              <a:defRPr sz="1400" kern="1200">
                <a:solidFill>
                  <a:schemeClr val="tx1"/>
                </a:solidFill>
                <a:latin typeface="Arial" charset="0"/>
                <a:ea typeface="ＭＳ Ｐゴシック" pitchFamily="50" charset="-128"/>
                <a:cs typeface="+mn-cs"/>
              </a:defRPr>
            </a:lvl7pPr>
            <a:lvl8pPr marL="3200400" algn="l" defTabSz="914400" rtl="0" eaLnBrk="1" latinLnBrk="0" hangingPunct="1">
              <a:defRPr sz="1400" kern="1200">
                <a:solidFill>
                  <a:schemeClr val="tx1"/>
                </a:solidFill>
                <a:latin typeface="Arial" charset="0"/>
                <a:ea typeface="ＭＳ Ｐゴシック" pitchFamily="50" charset="-128"/>
                <a:cs typeface="+mn-cs"/>
              </a:defRPr>
            </a:lvl8pPr>
            <a:lvl9pPr marL="3657600" algn="l" defTabSz="914400" rtl="0" eaLnBrk="1" latinLnBrk="0" hangingPunct="1">
              <a:defRPr sz="1400" kern="1200">
                <a:solidFill>
                  <a:schemeClr val="tx1"/>
                </a:solidFill>
                <a:latin typeface="Arial" charset="0"/>
                <a:ea typeface="ＭＳ Ｐゴシック" pitchFamily="50" charset="-128"/>
                <a:cs typeface="+mn-cs"/>
              </a:defRPr>
            </a:lvl9pPr>
          </a:lstStyle>
          <a:p>
            <a:fld id="{53E59A0F-BB7A-4FFB-A1BA-8908693D5CBD}" type="slidenum">
              <a:rPr lang="ja-JP" altLang="en-US" sz="1100" b="0" i="0" baseline="0" smtClean="0">
                <a:solidFill>
                  <a:srgbClr val="F1EBE3"/>
                </a:solidFill>
                <a:latin typeface="Segoe UI" panose="020B0502040204020203" pitchFamily="34" charset="0"/>
                <a:ea typeface="+mn-ea"/>
                <a:cs typeface="Segoe UI" panose="020B0502040204020203" pitchFamily="34" charset="0"/>
              </a:rPr>
              <a:pPr/>
              <a:t>‹#›</a:t>
            </a:fld>
            <a:endParaRPr lang="en-US" altLang="ja-JP" sz="1100" b="0" i="0" baseline="0" dirty="0">
              <a:solidFill>
                <a:srgbClr val="F1EBE3"/>
              </a:solidFill>
              <a:latin typeface="Segoe UI" panose="020B0502040204020203" pitchFamily="34" charset="0"/>
              <a:ea typeface="+mn-ea"/>
              <a:cs typeface="Segoe UI" panose="020B0502040204020203" pitchFamily="34" charset="0"/>
            </a:endParaRPr>
          </a:p>
        </p:txBody>
      </p:sp>
      <p:sp>
        <p:nvSpPr>
          <p:cNvPr id="3" name="正方形/長方形 2">
            <a:extLst>
              <a:ext uri="{FF2B5EF4-FFF2-40B4-BE49-F238E27FC236}">
                <a16:creationId xmlns:a16="http://schemas.microsoft.com/office/drawing/2014/main" id="{3F33689F-12B9-AE75-08BF-42D6542197DA}"/>
              </a:ext>
            </a:extLst>
          </p:cNvPr>
          <p:cNvSpPr/>
          <p:nvPr userDrawn="1"/>
        </p:nvSpPr>
        <p:spPr>
          <a:xfrm>
            <a:off x="0" y="-474561"/>
            <a:ext cx="3861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t>Margin</a:t>
            </a:r>
            <a:endParaRPr kumimoji="1" lang="ja-JP" altLang="en-US" sz="800" dirty="0"/>
          </a:p>
        </p:txBody>
      </p:sp>
      <p:sp>
        <p:nvSpPr>
          <p:cNvPr id="4" name="正方形/長方形 3">
            <a:extLst>
              <a:ext uri="{FF2B5EF4-FFF2-40B4-BE49-F238E27FC236}">
                <a16:creationId xmlns:a16="http://schemas.microsoft.com/office/drawing/2014/main" id="{28F70739-CDFA-F3CF-67A1-C674CACB1804}"/>
              </a:ext>
            </a:extLst>
          </p:cNvPr>
          <p:cNvSpPr/>
          <p:nvPr userDrawn="1"/>
        </p:nvSpPr>
        <p:spPr>
          <a:xfrm>
            <a:off x="8758859" y="-474561"/>
            <a:ext cx="3861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t>Margin</a:t>
            </a:r>
            <a:endParaRPr kumimoji="1" lang="ja-JP" altLang="en-US" sz="800"/>
          </a:p>
        </p:txBody>
      </p:sp>
      <p:sp>
        <p:nvSpPr>
          <p:cNvPr id="5" name="正方形/長方形 4">
            <a:extLst>
              <a:ext uri="{FF2B5EF4-FFF2-40B4-BE49-F238E27FC236}">
                <a16:creationId xmlns:a16="http://schemas.microsoft.com/office/drawing/2014/main" id="{90515894-C899-9F62-B29E-D5BA60585B25}"/>
              </a:ext>
            </a:extLst>
          </p:cNvPr>
          <p:cNvSpPr/>
          <p:nvPr userDrawn="1"/>
        </p:nvSpPr>
        <p:spPr>
          <a:xfrm>
            <a:off x="386101" y="-474561"/>
            <a:ext cx="8372759" cy="220562"/>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t>Contents area</a:t>
            </a:r>
            <a:endParaRPr kumimoji="1" lang="ja-JP" altLang="en-US" sz="800" dirty="0"/>
          </a:p>
        </p:txBody>
      </p:sp>
      <p:cxnSp>
        <p:nvCxnSpPr>
          <p:cNvPr id="22" name="直線コネクタ 21">
            <a:extLst>
              <a:ext uri="{FF2B5EF4-FFF2-40B4-BE49-F238E27FC236}">
                <a16:creationId xmlns:a16="http://schemas.microsoft.com/office/drawing/2014/main" id="{A6E64B13-F60B-F9C5-A0F7-FA676EC77E07}"/>
              </a:ext>
            </a:extLst>
          </p:cNvPr>
          <p:cNvCxnSpPr/>
          <p:nvPr userDrawn="1"/>
        </p:nvCxnSpPr>
        <p:spPr>
          <a:xfrm>
            <a:off x="-553279" y="305076"/>
            <a:ext cx="352425"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74D45266-135C-4A91-4203-0BA7A370A489}"/>
              </a:ext>
            </a:extLst>
          </p:cNvPr>
          <p:cNvCxnSpPr>
            <a:cxnSpLocks/>
          </p:cNvCxnSpPr>
          <p:nvPr userDrawn="1"/>
        </p:nvCxnSpPr>
        <p:spPr>
          <a:xfrm>
            <a:off x="-553279" y="6567749"/>
            <a:ext cx="352425"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CD194EF6-9505-1F30-B062-3A616960AABA}"/>
              </a:ext>
            </a:extLst>
          </p:cNvPr>
          <p:cNvCxnSpPr>
            <a:cxnSpLocks/>
          </p:cNvCxnSpPr>
          <p:nvPr userDrawn="1"/>
        </p:nvCxnSpPr>
        <p:spPr>
          <a:xfrm>
            <a:off x="-553279" y="1006820"/>
            <a:ext cx="352425"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60460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663" r:id="rId3"/>
    <p:sldLayoutId id="2147483705" r:id="rId4"/>
    <p:sldLayoutId id="2147483706" r:id="rId5"/>
    <p:sldLayoutId id="2147483696" r:id="rId6"/>
    <p:sldLayoutId id="2147483707" r:id="rId7"/>
    <p:sldLayoutId id="2147483686" r:id="rId8"/>
  </p:sldLayoutIdLst>
  <p:txStyles>
    <p:titleStyle>
      <a:lvl1pPr algn="l" defTabSz="914377" rtl="0" eaLnBrk="1" latinLnBrk="0" hangingPunct="1">
        <a:lnSpc>
          <a:spcPct val="90000"/>
        </a:lnSpc>
        <a:spcBef>
          <a:spcPct val="0"/>
        </a:spcBef>
        <a:buNone/>
        <a:defRPr kumimoji="1" lang="ja-JP" altLang="en-US" sz="2400" kern="1200" baseline="0">
          <a:solidFill>
            <a:schemeClr val="bg1"/>
          </a:solidFill>
          <a:latin typeface="Segoe UI" panose="020B0502040204020203" pitchFamily="34" charset="0"/>
          <a:ea typeface="+mn-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1EBE3"/>
        </a:solid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3F33689F-12B9-AE75-08BF-42D6542197DA}"/>
              </a:ext>
            </a:extLst>
          </p:cNvPr>
          <p:cNvSpPr/>
          <p:nvPr userDrawn="1"/>
        </p:nvSpPr>
        <p:spPr>
          <a:xfrm>
            <a:off x="0" y="-474561"/>
            <a:ext cx="3861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t>Margin</a:t>
            </a:r>
            <a:endParaRPr kumimoji="1" lang="ja-JP" altLang="en-US" sz="800"/>
          </a:p>
        </p:txBody>
      </p:sp>
      <p:sp>
        <p:nvSpPr>
          <p:cNvPr id="4" name="正方形/長方形 3">
            <a:extLst>
              <a:ext uri="{FF2B5EF4-FFF2-40B4-BE49-F238E27FC236}">
                <a16:creationId xmlns:a16="http://schemas.microsoft.com/office/drawing/2014/main" id="{28F70739-CDFA-F3CF-67A1-C674CACB1804}"/>
              </a:ext>
            </a:extLst>
          </p:cNvPr>
          <p:cNvSpPr/>
          <p:nvPr userDrawn="1"/>
        </p:nvSpPr>
        <p:spPr>
          <a:xfrm>
            <a:off x="8758859" y="-474561"/>
            <a:ext cx="386100" cy="219600"/>
          </a:xfrm>
          <a:prstGeom prst="rect">
            <a:avLst/>
          </a:prstGeom>
          <a:pattFill prst="dkUpDiag">
            <a:fgClr>
              <a:schemeClr val="tx1">
                <a:lumMod val="65000"/>
                <a:lumOff val="35000"/>
              </a:schemeClr>
            </a:fgClr>
            <a:bgClr>
              <a:schemeClr val="tx1">
                <a:lumMod val="85000"/>
                <a:lumOff val="15000"/>
              </a:schemeClr>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t>Margin</a:t>
            </a:r>
            <a:endParaRPr kumimoji="1" lang="ja-JP" altLang="en-US" sz="800"/>
          </a:p>
        </p:txBody>
      </p:sp>
      <p:sp>
        <p:nvSpPr>
          <p:cNvPr id="5" name="正方形/長方形 4">
            <a:extLst>
              <a:ext uri="{FF2B5EF4-FFF2-40B4-BE49-F238E27FC236}">
                <a16:creationId xmlns:a16="http://schemas.microsoft.com/office/drawing/2014/main" id="{90515894-C899-9F62-B29E-D5BA60585B25}"/>
              </a:ext>
            </a:extLst>
          </p:cNvPr>
          <p:cNvSpPr/>
          <p:nvPr userDrawn="1"/>
        </p:nvSpPr>
        <p:spPr>
          <a:xfrm>
            <a:off x="386101" y="-474561"/>
            <a:ext cx="8372759" cy="220562"/>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dirty="0"/>
              <a:t>Contents area</a:t>
            </a:r>
            <a:endParaRPr kumimoji="1" lang="ja-JP" altLang="en-US" sz="800"/>
          </a:p>
        </p:txBody>
      </p:sp>
      <p:cxnSp>
        <p:nvCxnSpPr>
          <p:cNvPr id="22" name="直線コネクタ 21">
            <a:extLst>
              <a:ext uri="{FF2B5EF4-FFF2-40B4-BE49-F238E27FC236}">
                <a16:creationId xmlns:a16="http://schemas.microsoft.com/office/drawing/2014/main" id="{A6E64B13-F60B-F9C5-A0F7-FA676EC77E07}"/>
              </a:ext>
            </a:extLst>
          </p:cNvPr>
          <p:cNvCxnSpPr/>
          <p:nvPr userDrawn="1"/>
        </p:nvCxnSpPr>
        <p:spPr>
          <a:xfrm>
            <a:off x="-553279" y="305076"/>
            <a:ext cx="352425"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74D45266-135C-4A91-4203-0BA7A370A489}"/>
              </a:ext>
            </a:extLst>
          </p:cNvPr>
          <p:cNvCxnSpPr>
            <a:cxnSpLocks/>
          </p:cNvCxnSpPr>
          <p:nvPr userDrawn="1"/>
        </p:nvCxnSpPr>
        <p:spPr>
          <a:xfrm>
            <a:off x="-553279" y="6567749"/>
            <a:ext cx="352425"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CD194EF6-9505-1F30-B062-3A616960AABA}"/>
              </a:ext>
            </a:extLst>
          </p:cNvPr>
          <p:cNvCxnSpPr>
            <a:cxnSpLocks/>
          </p:cNvCxnSpPr>
          <p:nvPr userDrawn="1"/>
        </p:nvCxnSpPr>
        <p:spPr>
          <a:xfrm>
            <a:off x="-553279" y="1246909"/>
            <a:ext cx="352425" cy="0"/>
          </a:xfrm>
          <a:prstGeom prst="line">
            <a:avLst/>
          </a:prstGeom>
          <a:ln>
            <a:solidFill>
              <a:srgbClr val="7D6E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692709"/>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377" rtl="0" eaLnBrk="1" latinLnBrk="0" hangingPunct="1">
        <a:lnSpc>
          <a:spcPct val="90000"/>
        </a:lnSpc>
        <a:spcBef>
          <a:spcPct val="0"/>
        </a:spcBef>
        <a:buNone/>
        <a:defRPr kumimoji="1" lang="ja-JP" altLang="en-US" sz="2400" kern="1200" baseline="0">
          <a:solidFill>
            <a:schemeClr val="bg1"/>
          </a:solidFill>
          <a:latin typeface="Segoe UI" panose="020B0502040204020203" pitchFamily="34" charset="0"/>
          <a:ea typeface="+mn-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377" rtl="0" eaLnBrk="1" latinLnBrk="0" hangingPunct="1">
        <a:defRPr kumimoji="1" sz="1800" kern="1200">
          <a:solidFill>
            <a:schemeClr val="tx1"/>
          </a:solidFill>
          <a:latin typeface="+mn-lt"/>
          <a:ea typeface="+mn-ea"/>
          <a:cs typeface="+mn-cs"/>
        </a:defRPr>
      </a:lvl1pPr>
      <a:lvl2pPr marL="457189" algn="l" defTabSz="914377" rtl="0" eaLnBrk="1" latinLnBrk="0" hangingPunct="1">
        <a:defRPr kumimoji="1" sz="1800" kern="1200">
          <a:solidFill>
            <a:schemeClr val="tx1"/>
          </a:solidFill>
          <a:latin typeface="+mn-lt"/>
          <a:ea typeface="+mn-ea"/>
          <a:cs typeface="+mn-cs"/>
        </a:defRPr>
      </a:lvl2pPr>
      <a:lvl3pPr marL="914377" algn="l" defTabSz="914377" rtl="0" eaLnBrk="1" latinLnBrk="0" hangingPunct="1">
        <a:defRPr kumimoji="1" sz="1800" kern="1200">
          <a:solidFill>
            <a:schemeClr val="tx1"/>
          </a:solidFill>
          <a:latin typeface="+mn-lt"/>
          <a:ea typeface="+mn-ea"/>
          <a:cs typeface="+mn-cs"/>
        </a:defRPr>
      </a:lvl3pPr>
      <a:lvl4pPr marL="1371566" algn="l" defTabSz="914377" rtl="0" eaLnBrk="1" latinLnBrk="0" hangingPunct="1">
        <a:defRPr kumimoji="1" sz="1800" kern="1200">
          <a:solidFill>
            <a:schemeClr val="tx1"/>
          </a:solidFill>
          <a:latin typeface="+mn-lt"/>
          <a:ea typeface="+mn-ea"/>
          <a:cs typeface="+mn-cs"/>
        </a:defRPr>
      </a:lvl4pPr>
      <a:lvl5pPr marL="1828754" algn="l" defTabSz="914377" rtl="0" eaLnBrk="1" latinLnBrk="0" hangingPunct="1">
        <a:defRPr kumimoji="1" sz="1800" kern="1200">
          <a:solidFill>
            <a:schemeClr val="tx1"/>
          </a:solidFill>
          <a:latin typeface="+mn-lt"/>
          <a:ea typeface="+mn-ea"/>
          <a:cs typeface="+mn-cs"/>
        </a:defRPr>
      </a:lvl5pPr>
      <a:lvl6pPr marL="2285943" algn="l" defTabSz="914377" rtl="0" eaLnBrk="1" latinLnBrk="0" hangingPunct="1">
        <a:defRPr kumimoji="1" sz="1800" kern="1200">
          <a:solidFill>
            <a:schemeClr val="tx1"/>
          </a:solidFill>
          <a:latin typeface="+mn-lt"/>
          <a:ea typeface="+mn-ea"/>
          <a:cs typeface="+mn-cs"/>
        </a:defRPr>
      </a:lvl6pPr>
      <a:lvl7pPr marL="2743131" algn="l" defTabSz="914377" rtl="0" eaLnBrk="1" latinLnBrk="0" hangingPunct="1">
        <a:defRPr kumimoji="1" sz="1800" kern="1200">
          <a:solidFill>
            <a:schemeClr val="tx1"/>
          </a:solidFill>
          <a:latin typeface="+mn-lt"/>
          <a:ea typeface="+mn-ea"/>
          <a:cs typeface="+mn-cs"/>
        </a:defRPr>
      </a:lvl7pPr>
      <a:lvl8pPr marL="3200320" algn="l" defTabSz="914377" rtl="0" eaLnBrk="1" latinLnBrk="0" hangingPunct="1">
        <a:defRPr kumimoji="1" sz="1800" kern="1200">
          <a:solidFill>
            <a:schemeClr val="tx1"/>
          </a:solidFill>
          <a:latin typeface="+mn-lt"/>
          <a:ea typeface="+mn-ea"/>
          <a:cs typeface="+mn-cs"/>
        </a:defRPr>
      </a:lvl8pPr>
      <a:lvl9pPr marL="3657509" algn="l" defTabSz="914377"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D45D0E38-F853-96D5-2E65-2B9D1A28F63A}"/>
              </a:ext>
            </a:extLst>
          </p:cNvPr>
          <p:cNvSpPr txBox="1"/>
          <p:nvPr/>
        </p:nvSpPr>
        <p:spPr>
          <a:xfrm>
            <a:off x="687823" y="1165253"/>
            <a:ext cx="7792630" cy="1538883"/>
          </a:xfrm>
          <a:prstGeom prst="rect">
            <a:avLst/>
          </a:prstGeom>
          <a:noFill/>
        </p:spPr>
        <p:txBody>
          <a:bodyPr wrap="square" rtlCol="0">
            <a:spAutoFit/>
          </a:bodyPr>
          <a:lstStyle/>
          <a:p>
            <a:pPr>
              <a:spcAft>
                <a:spcPts val="600"/>
              </a:spcAft>
            </a:pPr>
            <a:r>
              <a:rPr kumimoji="1" lang="ja-JP" altLang="en-US" sz="2800" dirty="0">
                <a:latin typeface="Yu Gothic UI" panose="020B0500000000000000" pitchFamily="50" charset="-128"/>
                <a:ea typeface="Yu Gothic UI" panose="020B0500000000000000" pitchFamily="50" charset="-128"/>
              </a:rPr>
              <a:t>壬生町下水道事業</a:t>
            </a:r>
            <a:endParaRPr kumimoji="1" lang="en-US" altLang="ja-JP" sz="2800" dirty="0">
              <a:latin typeface="Yu Gothic UI" panose="020B0500000000000000" pitchFamily="50" charset="-128"/>
              <a:ea typeface="Yu Gothic UI" panose="020B0500000000000000" pitchFamily="50" charset="-128"/>
            </a:endParaRPr>
          </a:p>
          <a:p>
            <a:pPr>
              <a:spcAft>
                <a:spcPts val="600"/>
              </a:spcAft>
            </a:pPr>
            <a:r>
              <a:rPr kumimoji="1" lang="ja-JP" altLang="en-US" sz="2800" dirty="0">
                <a:latin typeface="Yu Gothic UI" panose="020B0500000000000000" pitchFamily="50" charset="-128"/>
                <a:ea typeface="Yu Gothic UI" panose="020B0500000000000000" pitchFamily="50" charset="-128"/>
              </a:rPr>
              <a:t>ウォーター</a:t>
            </a:r>
            <a:r>
              <a:rPr kumimoji="1" lang="en-US" altLang="ja-JP" sz="2800" dirty="0">
                <a:latin typeface="Yu Gothic UI" panose="020B0500000000000000" pitchFamily="50" charset="-128"/>
                <a:ea typeface="Yu Gothic UI" panose="020B0500000000000000" pitchFamily="50" charset="-128"/>
              </a:rPr>
              <a:t>PPP</a:t>
            </a:r>
            <a:r>
              <a:rPr kumimoji="1" lang="ja-JP" altLang="en-US" sz="2800" dirty="0">
                <a:latin typeface="Yu Gothic UI" panose="020B0500000000000000" pitchFamily="50" charset="-128"/>
                <a:ea typeface="Yu Gothic UI" panose="020B0500000000000000" pitchFamily="50" charset="-128"/>
              </a:rPr>
              <a:t>事業者選定に向けた</a:t>
            </a:r>
            <a:endParaRPr kumimoji="1" lang="en-US" altLang="ja-JP" sz="2800" dirty="0">
              <a:latin typeface="Yu Gothic UI" panose="020B0500000000000000" pitchFamily="50" charset="-128"/>
              <a:ea typeface="Yu Gothic UI" panose="020B0500000000000000" pitchFamily="50" charset="-128"/>
            </a:endParaRPr>
          </a:p>
          <a:p>
            <a:pPr>
              <a:spcAft>
                <a:spcPts val="600"/>
              </a:spcAft>
            </a:pPr>
            <a:r>
              <a:rPr kumimoji="1" lang="ja-JP" altLang="en-US" sz="2800" dirty="0">
                <a:latin typeface="Yu Gothic UI" panose="020B0500000000000000" pitchFamily="50" charset="-128"/>
                <a:ea typeface="Yu Gothic UI" panose="020B0500000000000000" pitchFamily="50" charset="-128"/>
              </a:rPr>
              <a:t>サウンディング型市場調査</a:t>
            </a:r>
          </a:p>
        </p:txBody>
      </p:sp>
      <p:sp>
        <p:nvSpPr>
          <p:cNvPr id="6" name="テキスト ボックス 5">
            <a:extLst>
              <a:ext uri="{FF2B5EF4-FFF2-40B4-BE49-F238E27FC236}">
                <a16:creationId xmlns:a16="http://schemas.microsoft.com/office/drawing/2014/main" id="{0A91DCFB-B54B-0345-C6D9-041B8CB5533B}"/>
              </a:ext>
            </a:extLst>
          </p:cNvPr>
          <p:cNvSpPr txBox="1"/>
          <p:nvPr/>
        </p:nvSpPr>
        <p:spPr>
          <a:xfrm>
            <a:off x="687823" y="2816028"/>
            <a:ext cx="7792630" cy="523220"/>
          </a:xfrm>
          <a:prstGeom prst="rect">
            <a:avLst/>
          </a:prstGeom>
          <a:noFill/>
        </p:spPr>
        <p:txBody>
          <a:bodyPr wrap="square" rtlCol="0">
            <a:spAutoFit/>
          </a:bodyPr>
          <a:lstStyle/>
          <a:p>
            <a:pPr algn="r">
              <a:spcAft>
                <a:spcPts val="600"/>
              </a:spcAft>
            </a:pPr>
            <a:r>
              <a:rPr kumimoji="1" lang="en-US" altLang="ja-JP" sz="2800" dirty="0">
                <a:latin typeface="Yu Gothic UI" panose="020B0500000000000000" pitchFamily="50" charset="-128"/>
                <a:ea typeface="Yu Gothic UI" panose="020B0500000000000000" pitchFamily="50" charset="-128"/>
              </a:rPr>
              <a:t>【</a:t>
            </a:r>
            <a:r>
              <a:rPr kumimoji="1" lang="ja-JP" altLang="en-US" sz="2800" dirty="0">
                <a:latin typeface="Yu Gothic UI" panose="020B0500000000000000" pitchFamily="50" charset="-128"/>
                <a:ea typeface="Yu Gothic UI" panose="020B0500000000000000" pitchFamily="50" charset="-128"/>
              </a:rPr>
              <a:t>事業概要説明書</a:t>
            </a:r>
            <a:r>
              <a:rPr kumimoji="1" lang="en-US" altLang="ja-JP" sz="2800" dirty="0">
                <a:latin typeface="Yu Gothic UI" panose="020B0500000000000000" pitchFamily="50" charset="-128"/>
                <a:ea typeface="Yu Gothic UI" panose="020B0500000000000000" pitchFamily="50" charset="-128"/>
              </a:rPr>
              <a:t>】</a:t>
            </a:r>
            <a:endParaRPr kumimoji="1" lang="ja-JP" altLang="en-US" sz="2800" dirty="0">
              <a:latin typeface="Yu Gothic UI" panose="020B0500000000000000" pitchFamily="50" charset="-128"/>
              <a:ea typeface="Yu Gothic UI" panose="020B0500000000000000" pitchFamily="50" charset="-128"/>
            </a:endParaRPr>
          </a:p>
        </p:txBody>
      </p:sp>
      <p:sp>
        <p:nvSpPr>
          <p:cNvPr id="7" name="テキスト ボックス 6">
            <a:extLst>
              <a:ext uri="{FF2B5EF4-FFF2-40B4-BE49-F238E27FC236}">
                <a16:creationId xmlns:a16="http://schemas.microsoft.com/office/drawing/2014/main" id="{8B677ADB-66FA-E5C6-010C-126CE24FB80D}"/>
              </a:ext>
            </a:extLst>
          </p:cNvPr>
          <p:cNvSpPr txBox="1"/>
          <p:nvPr/>
        </p:nvSpPr>
        <p:spPr>
          <a:xfrm>
            <a:off x="687823" y="3621212"/>
            <a:ext cx="7792630" cy="1538883"/>
          </a:xfrm>
          <a:prstGeom prst="rect">
            <a:avLst/>
          </a:prstGeom>
          <a:noFill/>
        </p:spPr>
        <p:txBody>
          <a:bodyPr wrap="square" rtlCol="0">
            <a:spAutoFit/>
          </a:bodyPr>
          <a:lstStyle/>
          <a:p>
            <a:pPr algn="r">
              <a:spcAft>
                <a:spcPts val="600"/>
              </a:spcAft>
            </a:pPr>
            <a:r>
              <a:rPr lang="ja-JP" altLang="en-US" sz="2800" dirty="0">
                <a:latin typeface="Yu Gothic UI" panose="020B0500000000000000" pitchFamily="50" charset="-128"/>
                <a:ea typeface="Yu Gothic UI" panose="020B0500000000000000" pitchFamily="50" charset="-128"/>
              </a:rPr>
              <a:t>令和</a:t>
            </a:r>
            <a:r>
              <a:rPr lang="en-US" altLang="ja-JP" sz="2800" dirty="0">
                <a:latin typeface="Yu Gothic UI" panose="020B0500000000000000" pitchFamily="50" charset="-128"/>
                <a:ea typeface="Yu Gothic UI" panose="020B0500000000000000" pitchFamily="50" charset="-128"/>
              </a:rPr>
              <a:t>8</a:t>
            </a:r>
            <a:r>
              <a:rPr lang="ja-JP" altLang="en-US" sz="2800" dirty="0">
                <a:latin typeface="Yu Gothic UI" panose="020B0500000000000000" pitchFamily="50" charset="-128"/>
                <a:ea typeface="Yu Gothic UI" panose="020B0500000000000000" pitchFamily="50" charset="-128"/>
              </a:rPr>
              <a:t>年</a:t>
            </a:r>
            <a:r>
              <a:rPr lang="en-US" altLang="ja-JP" sz="2800" dirty="0">
                <a:latin typeface="Yu Gothic UI" panose="020B0500000000000000" pitchFamily="50" charset="-128"/>
                <a:ea typeface="Yu Gothic UI" panose="020B0500000000000000" pitchFamily="50" charset="-128"/>
              </a:rPr>
              <a:t>9</a:t>
            </a:r>
            <a:r>
              <a:rPr lang="ja-JP" altLang="en-US" sz="2800" dirty="0">
                <a:latin typeface="Yu Gothic UI" panose="020B0500000000000000" pitchFamily="50" charset="-128"/>
                <a:ea typeface="Yu Gothic UI" panose="020B0500000000000000" pitchFamily="50" charset="-128"/>
              </a:rPr>
              <a:t>月</a:t>
            </a:r>
            <a:endParaRPr lang="en-US" altLang="ja-JP" sz="2800" dirty="0">
              <a:latin typeface="Yu Gothic UI" panose="020B0500000000000000" pitchFamily="50" charset="-128"/>
              <a:ea typeface="Yu Gothic UI" panose="020B0500000000000000" pitchFamily="50" charset="-128"/>
            </a:endParaRPr>
          </a:p>
          <a:p>
            <a:pPr algn="r">
              <a:spcAft>
                <a:spcPts val="600"/>
              </a:spcAft>
            </a:pPr>
            <a:endParaRPr kumimoji="1" lang="en-US" altLang="ja-JP" sz="2800" dirty="0">
              <a:latin typeface="Yu Gothic UI" panose="020B0500000000000000" pitchFamily="50" charset="-128"/>
              <a:ea typeface="Yu Gothic UI" panose="020B0500000000000000" pitchFamily="50" charset="-128"/>
            </a:endParaRPr>
          </a:p>
          <a:p>
            <a:pPr algn="r">
              <a:spcAft>
                <a:spcPts val="600"/>
              </a:spcAft>
            </a:pPr>
            <a:r>
              <a:rPr lang="ja-JP" altLang="en-US" sz="2800" dirty="0">
                <a:latin typeface="Yu Gothic UI" panose="020B0500000000000000" pitchFamily="50" charset="-128"/>
                <a:ea typeface="Yu Gothic UI" panose="020B0500000000000000" pitchFamily="50" charset="-128"/>
              </a:rPr>
              <a:t>壬生町建設部下水道課</a:t>
            </a:r>
            <a:endParaRPr lang="en-US" altLang="ja-JP" sz="2800" dirty="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776382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C974C-8F48-204F-0070-9FE419E3E01C}"/>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701FC23A-8D94-E96C-0702-D95F9E07C6DA}"/>
              </a:ext>
            </a:extLst>
          </p:cNvPr>
          <p:cNvSpPr>
            <a:spLocks noGrp="1"/>
          </p:cNvSpPr>
          <p:nvPr>
            <p:ph type="body" sz="quarter" idx="10"/>
          </p:nvPr>
        </p:nvSpPr>
        <p:spPr>
          <a:xfrm>
            <a:off x="491296" y="1482811"/>
            <a:ext cx="8371800" cy="4375822"/>
          </a:xfrm>
        </p:spPr>
        <p:txBody>
          <a:bodyPr/>
          <a:lstStyle/>
          <a:p>
            <a:pPr>
              <a:spcBef>
                <a:spcPts val="2400"/>
              </a:spcBef>
            </a:pPr>
            <a:r>
              <a:rPr lang="ja-JP" altLang="en-US" sz="2000" dirty="0"/>
              <a:t>壬生町下水道事業の現状</a:t>
            </a:r>
            <a:endParaRPr lang="en-US" altLang="ja-JP" sz="2000" dirty="0"/>
          </a:p>
          <a:p>
            <a:pPr>
              <a:spcBef>
                <a:spcPts val="2400"/>
              </a:spcBef>
            </a:pPr>
            <a:r>
              <a:rPr kumimoji="1" lang="ja-JP" altLang="en-US" sz="2000" dirty="0"/>
              <a:t>ウォーター</a:t>
            </a:r>
            <a:r>
              <a:rPr kumimoji="1" lang="en-US" altLang="ja-JP" sz="2000" dirty="0"/>
              <a:t>PPP</a:t>
            </a:r>
            <a:r>
              <a:rPr kumimoji="1" lang="ja-JP" altLang="en-US" sz="2000" dirty="0"/>
              <a:t>の概要</a:t>
            </a:r>
            <a:endParaRPr kumimoji="1" lang="en-US" altLang="ja-JP" sz="2000" dirty="0"/>
          </a:p>
          <a:p>
            <a:pPr>
              <a:spcBef>
                <a:spcPts val="2400"/>
              </a:spcBef>
            </a:pPr>
            <a:r>
              <a:rPr kumimoji="1" lang="ja-JP" altLang="en-US" sz="2000" dirty="0"/>
              <a:t>事業化に向けた検討の流れ</a:t>
            </a:r>
            <a:endParaRPr kumimoji="1" lang="en-US" altLang="ja-JP" sz="2000" dirty="0"/>
          </a:p>
          <a:p>
            <a:pPr>
              <a:spcBef>
                <a:spcPts val="2400"/>
              </a:spcBef>
            </a:pPr>
            <a:r>
              <a:rPr kumimoji="1" lang="ja-JP" altLang="en-US" sz="2000" dirty="0"/>
              <a:t>導入検討方針（案）</a:t>
            </a:r>
            <a:endParaRPr kumimoji="1" lang="en-US" altLang="ja-JP" sz="2000" dirty="0"/>
          </a:p>
          <a:p>
            <a:pPr>
              <a:spcBef>
                <a:spcPts val="2400"/>
              </a:spcBef>
            </a:pPr>
            <a:r>
              <a:rPr kumimoji="1" lang="ja-JP" altLang="en-US" sz="2000" dirty="0"/>
              <a:t>サウンディング調査</a:t>
            </a:r>
            <a:endParaRPr kumimoji="1" lang="en-US" altLang="ja-JP" sz="2000" dirty="0"/>
          </a:p>
        </p:txBody>
      </p:sp>
    </p:spTree>
    <p:extLst>
      <p:ext uri="{BB962C8B-B14F-4D97-AF65-F5344CB8AC3E}">
        <p14:creationId xmlns:p14="http://schemas.microsoft.com/office/powerpoint/2010/main" val="79366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5D998-20A1-2D2F-CC88-B0C6C6C05BD9}"/>
            </a:ext>
          </a:extLst>
        </p:cNvPr>
        <p:cNvGrpSpPr/>
        <p:nvPr/>
      </p:nvGrpSpPr>
      <p:grpSpPr>
        <a:xfrm>
          <a:off x="0" y="0"/>
          <a:ext cx="0" cy="0"/>
          <a:chOff x="0" y="0"/>
          <a:chExt cx="0" cy="0"/>
        </a:xfrm>
      </p:grpSpPr>
      <p:sp>
        <p:nvSpPr>
          <p:cNvPr id="8" name="タイトル 7">
            <a:extLst>
              <a:ext uri="{FF2B5EF4-FFF2-40B4-BE49-F238E27FC236}">
                <a16:creationId xmlns:a16="http://schemas.microsoft.com/office/drawing/2014/main" id="{90757106-7852-36A8-8B10-920BAFF5A17B}"/>
              </a:ext>
            </a:extLst>
          </p:cNvPr>
          <p:cNvSpPr>
            <a:spLocks noGrp="1"/>
          </p:cNvSpPr>
          <p:nvPr>
            <p:ph type="title"/>
          </p:nvPr>
        </p:nvSpPr>
        <p:spPr/>
        <p:txBody>
          <a:bodyPr/>
          <a:lstStyle/>
          <a:p>
            <a:r>
              <a:rPr lang="ja-JP" altLang="en-US" dirty="0"/>
              <a:t>１</a:t>
            </a:r>
            <a:r>
              <a:rPr lang="en-US" altLang="ja-JP" dirty="0"/>
              <a:t>.</a:t>
            </a:r>
            <a:r>
              <a:rPr lang="ja-JP" altLang="en-US" dirty="0"/>
              <a:t>壬生町の下水道事業の現状</a:t>
            </a:r>
            <a:br>
              <a:rPr lang="en-US" altLang="ja-JP" dirty="0"/>
            </a:br>
            <a:r>
              <a:rPr lang="ja-JP" altLang="en-US" dirty="0"/>
              <a:t>　公共下水道施設の概要</a:t>
            </a:r>
          </a:p>
        </p:txBody>
      </p:sp>
      <p:sp>
        <p:nvSpPr>
          <p:cNvPr id="10" name="テキスト ボックス 9">
            <a:extLst>
              <a:ext uri="{FF2B5EF4-FFF2-40B4-BE49-F238E27FC236}">
                <a16:creationId xmlns:a16="http://schemas.microsoft.com/office/drawing/2014/main" id="{B45B5144-4B24-51E1-9359-B69047C9EA8B}"/>
              </a:ext>
            </a:extLst>
          </p:cNvPr>
          <p:cNvSpPr txBox="1"/>
          <p:nvPr/>
        </p:nvSpPr>
        <p:spPr>
          <a:xfrm>
            <a:off x="385763" y="1948242"/>
            <a:ext cx="3738520" cy="307777"/>
          </a:xfrm>
          <a:prstGeom prst="rect">
            <a:avLst/>
          </a:prstGeom>
          <a:noFill/>
        </p:spPr>
        <p:txBody>
          <a:bodyPr wrap="square" rtlCol="0">
            <a:spAutoFit/>
          </a:bodyPr>
          <a:lstStyle/>
          <a:p>
            <a:pPr marL="0" indent="0" algn="ctr">
              <a:spcAft>
                <a:spcPts val="600"/>
              </a:spcAft>
              <a:buFont typeface="+mj-lt"/>
              <a:buNone/>
            </a:pPr>
            <a:r>
              <a:rPr kumimoji="1" lang="ja-JP" altLang="en-US" sz="1400" dirty="0">
                <a:latin typeface="Yu Gothic UI" panose="020B0500000000000000" pitchFamily="50" charset="-128"/>
                <a:ea typeface="Yu Gothic UI" panose="020B0500000000000000" pitchFamily="50" charset="-128"/>
              </a:rPr>
              <a:t>処理区域図</a:t>
            </a:r>
          </a:p>
        </p:txBody>
      </p:sp>
      <p:cxnSp>
        <p:nvCxnSpPr>
          <p:cNvPr id="14" name="直線コネクタ 13">
            <a:extLst>
              <a:ext uri="{FF2B5EF4-FFF2-40B4-BE49-F238E27FC236}">
                <a16:creationId xmlns:a16="http://schemas.microsoft.com/office/drawing/2014/main" id="{2DFF27B9-28E2-EFF3-842C-E1E50D659BE1}"/>
              </a:ext>
            </a:extLst>
          </p:cNvPr>
          <p:cNvCxnSpPr/>
          <p:nvPr/>
        </p:nvCxnSpPr>
        <p:spPr>
          <a:xfrm>
            <a:off x="362163" y="2264722"/>
            <a:ext cx="3822474"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A0E4722D-5996-51A4-7B07-90EB311BB372}"/>
              </a:ext>
            </a:extLst>
          </p:cNvPr>
          <p:cNvSpPr txBox="1"/>
          <p:nvPr/>
        </p:nvSpPr>
        <p:spPr>
          <a:xfrm>
            <a:off x="4552208" y="1933706"/>
            <a:ext cx="4245620" cy="307777"/>
          </a:xfrm>
          <a:prstGeom prst="rect">
            <a:avLst/>
          </a:prstGeom>
          <a:noFill/>
        </p:spPr>
        <p:txBody>
          <a:bodyPr wrap="square" rtlCol="0">
            <a:spAutoFit/>
          </a:bodyPr>
          <a:lstStyle/>
          <a:p>
            <a:pPr marL="0" indent="0" algn="ctr">
              <a:spcAft>
                <a:spcPts val="600"/>
              </a:spcAft>
              <a:buFont typeface="+mj-lt"/>
              <a:buNone/>
            </a:pPr>
            <a:r>
              <a:rPr lang="ja-JP" altLang="en-US" sz="1400" dirty="0">
                <a:latin typeface="Yu Gothic UI" panose="020B0500000000000000" pitchFamily="50" charset="-128"/>
                <a:ea typeface="Yu Gothic UI" panose="020B0500000000000000" pitchFamily="50" charset="-128"/>
              </a:rPr>
              <a:t>施設の概要</a:t>
            </a:r>
            <a:endParaRPr kumimoji="1" lang="ja-JP" altLang="en-US" sz="1400" dirty="0">
              <a:latin typeface="Yu Gothic UI" panose="020B0500000000000000" pitchFamily="50" charset="-128"/>
              <a:ea typeface="Yu Gothic UI" panose="020B0500000000000000" pitchFamily="50" charset="-128"/>
            </a:endParaRPr>
          </a:p>
        </p:txBody>
      </p:sp>
      <p:cxnSp>
        <p:nvCxnSpPr>
          <p:cNvPr id="18" name="直線コネクタ 17">
            <a:extLst>
              <a:ext uri="{FF2B5EF4-FFF2-40B4-BE49-F238E27FC236}">
                <a16:creationId xmlns:a16="http://schemas.microsoft.com/office/drawing/2014/main" id="{979AC119-FE3A-F0A0-8082-F4D77CD54366}"/>
              </a:ext>
            </a:extLst>
          </p:cNvPr>
          <p:cNvCxnSpPr>
            <a:cxnSpLocks/>
          </p:cNvCxnSpPr>
          <p:nvPr/>
        </p:nvCxnSpPr>
        <p:spPr>
          <a:xfrm>
            <a:off x="4468254" y="2257643"/>
            <a:ext cx="441230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5" name="表 4">
            <a:extLst>
              <a:ext uri="{FF2B5EF4-FFF2-40B4-BE49-F238E27FC236}">
                <a16:creationId xmlns:a16="http://schemas.microsoft.com/office/drawing/2014/main" id="{1684681E-DB2A-1FE4-CC26-E1710D63BBB6}"/>
              </a:ext>
            </a:extLst>
          </p:cNvPr>
          <p:cNvGraphicFramePr>
            <a:graphicFrameLocks noGrp="1"/>
          </p:cNvGraphicFramePr>
          <p:nvPr>
            <p:extLst>
              <p:ext uri="{D42A27DB-BD31-4B8C-83A1-F6EECF244321}">
                <p14:modId xmlns:p14="http://schemas.microsoft.com/office/powerpoint/2010/main" val="3848374078"/>
              </p:ext>
            </p:extLst>
          </p:nvPr>
        </p:nvGraphicFramePr>
        <p:xfrm>
          <a:off x="4468254" y="2394049"/>
          <a:ext cx="4500782" cy="4062934"/>
        </p:xfrm>
        <a:graphic>
          <a:graphicData uri="http://schemas.openxmlformats.org/drawingml/2006/table">
            <a:tbl>
              <a:tblPr firstRow="1" bandRow="1">
                <a:tableStyleId>{21E4AEA4-8DFA-4A89-87EB-49C32662AFE0}</a:tableStyleId>
              </a:tblPr>
              <a:tblGrid>
                <a:gridCol w="292377">
                  <a:extLst>
                    <a:ext uri="{9D8B030D-6E8A-4147-A177-3AD203B41FA5}">
                      <a16:colId xmlns:a16="http://schemas.microsoft.com/office/drawing/2014/main" val="3193789613"/>
                    </a:ext>
                  </a:extLst>
                </a:gridCol>
                <a:gridCol w="333821">
                  <a:extLst>
                    <a:ext uri="{9D8B030D-6E8A-4147-A177-3AD203B41FA5}">
                      <a16:colId xmlns:a16="http://schemas.microsoft.com/office/drawing/2014/main" val="629134759"/>
                    </a:ext>
                  </a:extLst>
                </a:gridCol>
                <a:gridCol w="1500554">
                  <a:extLst>
                    <a:ext uri="{9D8B030D-6E8A-4147-A177-3AD203B41FA5}">
                      <a16:colId xmlns:a16="http://schemas.microsoft.com/office/drawing/2014/main" val="423730951"/>
                    </a:ext>
                  </a:extLst>
                </a:gridCol>
                <a:gridCol w="2374030">
                  <a:extLst>
                    <a:ext uri="{9D8B030D-6E8A-4147-A177-3AD203B41FA5}">
                      <a16:colId xmlns:a16="http://schemas.microsoft.com/office/drawing/2014/main" val="1156415330"/>
                    </a:ext>
                  </a:extLst>
                </a:gridCol>
              </a:tblGrid>
              <a:tr h="259810">
                <a:tc gridSpan="3">
                  <a:txBody>
                    <a:bodyPr/>
                    <a:lstStyle/>
                    <a:p>
                      <a:pPr algn="ctr"/>
                      <a:r>
                        <a:rPr kumimoji="1" lang="ja-JP" altLang="en-US" sz="1300" dirty="0">
                          <a:latin typeface="Yu Gothic UI" panose="020B0500000000000000" pitchFamily="50" charset="-128"/>
                          <a:ea typeface="Yu Gothic UI" panose="020B0500000000000000" pitchFamily="50" charset="-128"/>
                        </a:rPr>
                        <a:t>施設名称</a:t>
                      </a:r>
                    </a:p>
                  </a:txBody>
                  <a:tcPr marL="88111" marR="88111" marT="44056" marB="44056"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dirty="0"/>
                    </a:p>
                  </a:txBody>
                  <a:tcPr/>
                </a:tc>
                <a:tc>
                  <a:txBody>
                    <a:bodyPr/>
                    <a:lstStyle/>
                    <a:p>
                      <a:pPr algn="ctr"/>
                      <a:r>
                        <a:rPr kumimoji="1" lang="ja-JP" altLang="en-US" sz="1300" dirty="0">
                          <a:latin typeface="Yu Gothic UI" panose="020B0500000000000000" pitchFamily="50" charset="-128"/>
                          <a:ea typeface="Yu Gothic UI" panose="020B0500000000000000" pitchFamily="50" charset="-128"/>
                        </a:rPr>
                        <a:t>概要</a:t>
                      </a:r>
                    </a:p>
                  </a:txBody>
                  <a:tcPr marL="88111" marR="88111" marT="44056" marB="44056"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384916"/>
                  </a:ext>
                </a:extLst>
              </a:tr>
              <a:tr h="577973">
                <a:tc rowSpan="3">
                  <a:txBody>
                    <a:bodyPr/>
                    <a:lstStyle/>
                    <a:p>
                      <a:pPr algn="ctr"/>
                      <a:r>
                        <a:rPr kumimoji="1" lang="ja-JP" altLang="en-US" sz="1200" dirty="0">
                          <a:latin typeface="Yu Gothic UI" panose="020B0500000000000000" pitchFamily="50" charset="-128"/>
                          <a:ea typeface="Yu Gothic UI" panose="020B0500000000000000" pitchFamily="50" charset="-128"/>
                        </a:rPr>
                        <a:t>処理施設</a:t>
                      </a: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vert="eaVert">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rowSpan="3">
                  <a:txBody>
                    <a:bodyPr/>
                    <a:lstStyle/>
                    <a:p>
                      <a:pPr algn="ctr"/>
                      <a:r>
                        <a:rPr kumimoji="1" lang="ja-JP" altLang="en-US" sz="1200" dirty="0">
                          <a:latin typeface="Yu Gothic UI" panose="020B0500000000000000" pitchFamily="50" charset="-128"/>
                          <a:ea typeface="Yu Gothic UI" panose="020B0500000000000000" pitchFamily="50" charset="-128"/>
                        </a:rPr>
                        <a:t>北部処理区</a:t>
                      </a:r>
                    </a:p>
                  </a:txBody>
                  <a:tcPr marL="88111" marR="88111" marT="44056" marB="44056" vert="eaVert"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kumimoji="1" lang="ja-JP" altLang="en-US" sz="1200" dirty="0">
                          <a:latin typeface="Yu Gothic UI" panose="020B0500000000000000" pitchFamily="50" charset="-128"/>
                          <a:ea typeface="Yu Gothic UI" panose="020B0500000000000000" pitchFamily="50" charset="-128"/>
                        </a:rPr>
                        <a:t>北部処理場</a:t>
                      </a:r>
                      <a:endParaRPr kumimoji="1" lang="en-US" altLang="ja-JP" sz="1200" baseline="30000" dirty="0">
                        <a:latin typeface="Yu Gothic UI" panose="020B0500000000000000" pitchFamily="50" charset="-128"/>
                        <a:ea typeface="Yu Gothic UI" panose="020B0500000000000000" pitchFamily="50" charset="-128"/>
                      </a:endParaRPr>
                    </a:p>
                    <a:p>
                      <a:r>
                        <a:rPr kumimoji="1" lang="ja-JP" altLang="en-US" sz="1200" dirty="0">
                          <a:latin typeface="Yu Gothic UI" panose="020B0500000000000000" pitchFamily="50" charset="-128"/>
                          <a:ea typeface="Yu Gothic UI" panose="020B0500000000000000" pitchFamily="50" charset="-128"/>
                        </a:rPr>
                        <a:t>（壬生町水処理センター）</a:t>
                      </a:r>
                    </a:p>
                  </a:txBody>
                  <a:tcPr marL="88111" marR="88111" marT="44056" marB="44056" anchor="ctr">
                    <a:lnT w="12700" cap="flat" cmpd="sng" algn="ctr">
                      <a:solidFill>
                        <a:schemeClr val="tx1"/>
                      </a:solidFill>
                      <a:prstDash val="solid"/>
                      <a:round/>
                      <a:headEnd type="none" w="med" len="med"/>
                      <a:tailEnd type="none" w="med" len="med"/>
                    </a:lnT>
                    <a:solidFill>
                      <a:schemeClr val="accent3"/>
                    </a:solidFill>
                  </a:tcPr>
                </a:tc>
                <a:tc>
                  <a:txBody>
                    <a:bodyPr/>
                    <a:lstStyle/>
                    <a:p>
                      <a:r>
                        <a:rPr kumimoji="1" lang="ja-JP" altLang="en-US" sz="1200" dirty="0">
                          <a:latin typeface="Yu Gothic UI" panose="020B0500000000000000" pitchFamily="50" charset="-128"/>
                          <a:ea typeface="Yu Gothic UI" panose="020B0500000000000000" pitchFamily="50" charset="-128"/>
                        </a:rPr>
                        <a:t>共用開始年：昭和</a:t>
                      </a:r>
                      <a:r>
                        <a:rPr kumimoji="1" lang="en-US" altLang="ja-JP" sz="1200" dirty="0">
                          <a:latin typeface="Yu Gothic UI" panose="020B0500000000000000" pitchFamily="50" charset="-128"/>
                          <a:ea typeface="Yu Gothic UI" panose="020B0500000000000000" pitchFamily="50" charset="-128"/>
                        </a:rPr>
                        <a:t>43</a:t>
                      </a:r>
                      <a:r>
                        <a:rPr kumimoji="1" lang="ja-JP" altLang="en-US" sz="1200" dirty="0">
                          <a:latin typeface="Yu Gothic UI" panose="020B0500000000000000" pitchFamily="50" charset="-128"/>
                          <a:ea typeface="Yu Gothic UI" panose="020B0500000000000000" pitchFamily="50" charset="-128"/>
                        </a:rPr>
                        <a:t>年</a:t>
                      </a:r>
                      <a:endParaRPr kumimoji="1" lang="en-US" altLang="zh-TW" sz="1200" dirty="0">
                        <a:latin typeface="Yu Gothic UI" panose="020B0500000000000000" pitchFamily="50" charset="-128"/>
                        <a:ea typeface="Yu Gothic UI" panose="020B0500000000000000" pitchFamily="50" charset="-128"/>
                      </a:endParaRPr>
                    </a:p>
                    <a:p>
                      <a:pPr marL="0" indent="0"/>
                      <a:r>
                        <a:rPr kumimoji="1" lang="zh-TW" altLang="en-US" sz="1200" dirty="0">
                          <a:latin typeface="Yu Gothic UI" panose="020B0500000000000000" pitchFamily="50" charset="-128"/>
                          <a:ea typeface="Yu Gothic UI" panose="020B0500000000000000" pitchFamily="50" charset="-128"/>
                        </a:rPr>
                        <a:t>処理方</a:t>
                      </a:r>
                      <a:r>
                        <a:rPr kumimoji="1" lang="ja-JP" altLang="en-US" sz="1200" dirty="0">
                          <a:latin typeface="Yu Gothic UI" panose="020B0500000000000000" pitchFamily="50" charset="-128"/>
                          <a:ea typeface="Yu Gothic UI" panose="020B0500000000000000" pitchFamily="50" charset="-128"/>
                        </a:rPr>
                        <a:t>式</a:t>
                      </a:r>
                      <a:r>
                        <a:rPr kumimoji="1" lang="zh-TW" altLang="en-US" sz="1200" dirty="0">
                          <a:latin typeface="Yu Gothic UI" panose="020B0500000000000000" pitchFamily="50" charset="-128"/>
                          <a:ea typeface="Yu Gothic UI" panose="020B0500000000000000" pitchFamily="50" charset="-128"/>
                        </a:rPr>
                        <a:t>：標準活性汚泥法</a:t>
                      </a:r>
                      <a:endParaRPr kumimoji="1" lang="en-US" altLang="zh-TW" sz="1200" dirty="0">
                        <a:latin typeface="Yu Gothic UI" panose="020B0500000000000000" pitchFamily="50" charset="-128"/>
                        <a:ea typeface="Yu Gothic UI" panose="020B0500000000000000" pitchFamily="50" charset="-128"/>
                      </a:endParaRPr>
                    </a:p>
                    <a:p>
                      <a:r>
                        <a:rPr kumimoji="1" lang="zh-TW" altLang="en-US" sz="1200" dirty="0">
                          <a:latin typeface="Yu Gothic UI" panose="020B0500000000000000" pitchFamily="50" charset="-128"/>
                          <a:ea typeface="Yu Gothic UI" panose="020B0500000000000000" pitchFamily="50" charset="-128"/>
                        </a:rPr>
                        <a:t>晴天時最大能力：</a:t>
                      </a:r>
                      <a:r>
                        <a:rPr kumimoji="1" lang="en-US" altLang="zh-TW" sz="1200" dirty="0">
                          <a:latin typeface="Yu Gothic UI" panose="020B0500000000000000" pitchFamily="50" charset="-128"/>
                          <a:ea typeface="Yu Gothic UI" panose="020B0500000000000000" pitchFamily="50" charset="-128"/>
                        </a:rPr>
                        <a:t>13,400m3/</a:t>
                      </a:r>
                      <a:r>
                        <a:rPr kumimoji="1" lang="zh-TW" altLang="en-US" sz="1200" dirty="0">
                          <a:latin typeface="Yu Gothic UI" panose="020B0500000000000000" pitchFamily="50" charset="-128"/>
                          <a:ea typeface="Yu Gothic UI" panose="020B0500000000000000" pitchFamily="50" charset="-128"/>
                        </a:rPr>
                        <a:t>日</a:t>
                      </a:r>
                      <a:endParaRPr kumimoji="1" lang="en-US" altLang="zh-TW" sz="1200" dirty="0">
                        <a:latin typeface="Yu Gothic UI" panose="020B0500000000000000" pitchFamily="50" charset="-128"/>
                        <a:ea typeface="Yu Gothic UI" panose="020B0500000000000000" pitchFamily="50" charset="-128"/>
                      </a:endParaRPr>
                    </a:p>
                  </a:txBody>
                  <a:tcPr marL="88111" marR="88111" marT="44056" marB="44056"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3"/>
                    </a:solidFill>
                  </a:tcPr>
                </a:tc>
                <a:extLst>
                  <a:ext uri="{0D108BD9-81ED-4DB2-BD59-A6C34878D82A}">
                    <a16:rowId xmlns:a16="http://schemas.microsoft.com/office/drawing/2014/main" val="13256901"/>
                  </a:ext>
                </a:extLst>
              </a:tr>
              <a:tr h="577973">
                <a:tc vMerge="1">
                  <a:txBody>
                    <a:bodyPr/>
                    <a:lstStyle/>
                    <a:p>
                      <a:endParaRPr kumimoji="1" lang="ja-JP" altLang="en-US"/>
                    </a:p>
                  </a:txBody>
                  <a:tcPr>
                    <a:lnT w="12700" cap="flat" cmpd="sng" algn="ctr">
                      <a:solidFill>
                        <a:schemeClr val="tx1"/>
                      </a:solidFill>
                      <a:prstDash val="solid"/>
                      <a:round/>
                      <a:headEnd type="none" w="med" len="med"/>
                      <a:tailEnd type="none" w="med" len="med"/>
                    </a:lnT>
                  </a:tcPr>
                </a:tc>
                <a:tc vMerge="1">
                  <a:txBody>
                    <a:bodyPr/>
                    <a:lstStyle/>
                    <a:p>
                      <a:endParaRPr kumimoji="1" lang="ja-JP" altLang="en-US" sz="1200" dirty="0">
                        <a:latin typeface="+mn-ea"/>
                        <a:ea typeface="+mn-ea"/>
                      </a:endParaRPr>
                    </a:p>
                  </a:txBody>
                  <a:tcPr marL="88111" marR="88111" marT="44056" marB="44056" anchor="ctr">
                    <a:solidFill>
                      <a:schemeClr val="accent3"/>
                    </a:solidFill>
                  </a:tcPr>
                </a:tc>
                <a:tc>
                  <a:txBody>
                    <a:bodyPr/>
                    <a:lstStyle/>
                    <a:p>
                      <a:r>
                        <a:rPr kumimoji="1" lang="ja-JP" altLang="en-US" sz="1200" dirty="0">
                          <a:latin typeface="Yu Gothic UI" panose="020B0500000000000000" pitchFamily="50" charset="-128"/>
                          <a:ea typeface="Yu Gothic UI" panose="020B0500000000000000" pitchFamily="50" charset="-128"/>
                        </a:rPr>
                        <a:t>雨水滞水池（調整池）</a:t>
                      </a:r>
                    </a:p>
                  </a:txBody>
                  <a:tcPr marL="88111" marR="88111" marT="44056" marB="44056" anchor="ctr">
                    <a:solidFill>
                      <a:schemeClr val="accent3"/>
                    </a:solidFill>
                  </a:tcPr>
                </a:tc>
                <a:tc>
                  <a:txBody>
                    <a:bodyPr/>
                    <a:lstStyle/>
                    <a:p>
                      <a:r>
                        <a:rPr kumimoji="1" lang="ja-JP" altLang="en-US" sz="1200" dirty="0">
                          <a:latin typeface="Yu Gothic UI" panose="020B0500000000000000" pitchFamily="50" charset="-128"/>
                          <a:ea typeface="Yu Gothic UI" panose="020B0500000000000000" pitchFamily="50" charset="-128"/>
                        </a:rPr>
                        <a:t>共用開始年：令和</a:t>
                      </a:r>
                      <a:r>
                        <a:rPr kumimoji="1" lang="en-US" altLang="ja-JP" sz="1200" dirty="0">
                          <a:latin typeface="Yu Gothic UI" panose="020B0500000000000000" pitchFamily="50" charset="-128"/>
                          <a:ea typeface="Yu Gothic UI" panose="020B0500000000000000" pitchFamily="50" charset="-128"/>
                        </a:rPr>
                        <a:t>6</a:t>
                      </a:r>
                      <a:r>
                        <a:rPr kumimoji="1" lang="ja-JP" altLang="en-US" sz="1200" dirty="0">
                          <a:latin typeface="Yu Gothic UI" panose="020B0500000000000000" pitchFamily="50" charset="-128"/>
                          <a:ea typeface="Yu Gothic UI" panose="020B0500000000000000" pitchFamily="50" charset="-128"/>
                        </a:rPr>
                        <a:t>年</a:t>
                      </a:r>
                      <a:endParaRPr kumimoji="1" lang="en-US" altLang="ja-JP" sz="1200" dirty="0">
                        <a:latin typeface="Yu Gothic UI" panose="020B0500000000000000" pitchFamily="50" charset="-128"/>
                        <a:ea typeface="Yu Gothic UI" panose="020B0500000000000000" pitchFamily="50" charset="-128"/>
                      </a:endParaRPr>
                    </a:p>
                    <a:p>
                      <a:r>
                        <a:rPr kumimoji="1" lang="ja-JP" altLang="en-US" sz="1200" dirty="0">
                          <a:latin typeface="Yu Gothic UI" panose="020B0500000000000000" pitchFamily="50" charset="-128"/>
                          <a:ea typeface="Yu Gothic UI" panose="020B0500000000000000" pitchFamily="50" charset="-128"/>
                        </a:rPr>
                        <a:t>施設数：</a:t>
                      </a:r>
                      <a:r>
                        <a:rPr kumimoji="1" lang="en-US" altLang="ja-JP" sz="1200" dirty="0">
                          <a:latin typeface="Yu Gothic UI" panose="020B0500000000000000" pitchFamily="50" charset="-128"/>
                          <a:ea typeface="Yu Gothic UI" panose="020B0500000000000000" pitchFamily="50" charset="-128"/>
                        </a:rPr>
                        <a:t>1</a:t>
                      </a:r>
                      <a:r>
                        <a:rPr kumimoji="1" lang="ja-JP" altLang="en-US" sz="1200" dirty="0">
                          <a:latin typeface="Yu Gothic UI" panose="020B0500000000000000" pitchFamily="50" charset="-128"/>
                          <a:ea typeface="Yu Gothic UI" panose="020B0500000000000000" pitchFamily="50" charset="-128"/>
                        </a:rPr>
                        <a:t>か所</a:t>
                      </a:r>
                      <a:endParaRPr kumimoji="1" lang="en-US" altLang="ja-JP" sz="1200" dirty="0">
                        <a:latin typeface="Yu Gothic UI" panose="020B0500000000000000" pitchFamily="50" charset="-128"/>
                        <a:ea typeface="Yu Gothic UI" panose="020B0500000000000000" pitchFamily="50" charset="-128"/>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1" lang="ja-JP" altLang="en-US" sz="1200" dirty="0">
                          <a:latin typeface="Yu Gothic UI" panose="020B0500000000000000" pitchFamily="50" charset="-128"/>
                          <a:ea typeface="Yu Gothic UI" panose="020B0500000000000000" pitchFamily="50" charset="-128"/>
                        </a:rPr>
                        <a:t>　　　（</a:t>
                      </a:r>
                      <a:r>
                        <a:rPr kumimoji="1" lang="zh-CN" altLang="en-US" sz="1200" dirty="0">
                          <a:latin typeface="Yu Gothic UI" panose="020B0500000000000000" pitchFamily="50" charset="-128"/>
                          <a:ea typeface="Yu Gothic UI" panose="020B0500000000000000" pitchFamily="50" charset="-128"/>
                        </a:rPr>
                        <a:t>六美区画整理調整池</a:t>
                      </a:r>
                      <a:r>
                        <a:rPr kumimoji="1" lang="ja-JP" altLang="en-US" sz="1200" dirty="0">
                          <a:latin typeface="Yu Gothic UI" panose="020B0500000000000000" pitchFamily="50" charset="-128"/>
                          <a:ea typeface="Yu Gothic UI" panose="020B0500000000000000" pitchFamily="50" charset="-128"/>
                        </a:rPr>
                        <a:t>）</a:t>
                      </a:r>
                    </a:p>
                  </a:txBody>
                  <a:tcPr marL="88111" marR="88111" marT="44056" marB="44056" anchor="ctr">
                    <a:lnR w="12700" cap="flat" cmpd="sng" algn="ctr">
                      <a:solidFill>
                        <a:schemeClr val="tx1"/>
                      </a:solidFill>
                      <a:prstDash val="solid"/>
                      <a:round/>
                      <a:headEnd type="none" w="med" len="med"/>
                      <a:tailEnd type="none" w="med" len="med"/>
                    </a:lnR>
                    <a:solidFill>
                      <a:schemeClr val="accent3"/>
                    </a:solidFill>
                  </a:tcPr>
                </a:tc>
                <a:extLst>
                  <a:ext uri="{0D108BD9-81ED-4DB2-BD59-A6C34878D82A}">
                    <a16:rowId xmlns:a16="http://schemas.microsoft.com/office/drawing/2014/main" val="2625472858"/>
                  </a:ext>
                </a:extLst>
              </a:tr>
              <a:tr h="411975">
                <a:tc vMerge="1">
                  <a:txBody>
                    <a:bodyPr/>
                    <a:lstStyle/>
                    <a:p>
                      <a:endParaRPr kumimoji="1" lang="ja-JP" altLang="en-US" dirty="0"/>
                    </a:p>
                  </a:txBody>
                  <a:tcPr/>
                </a:tc>
                <a:tc vMerge="1">
                  <a:txBody>
                    <a:bodyPr/>
                    <a:lstStyle/>
                    <a:p>
                      <a:endParaRPr kumimoji="1" lang="ja-JP" altLang="en-US" sz="1200" dirty="0">
                        <a:latin typeface="+mn-ea"/>
                        <a:ea typeface="+mn-ea"/>
                      </a:endParaRPr>
                    </a:p>
                  </a:txBody>
                  <a:tcPr marL="88111" marR="88111" marT="44056" marB="44056" anchor="ctr">
                    <a:lnB w="12700" cap="flat" cmpd="sng" algn="ctr">
                      <a:solidFill>
                        <a:schemeClr val="tx1"/>
                      </a:solidFill>
                      <a:prstDash val="solid"/>
                      <a:round/>
                      <a:headEnd type="none" w="med" len="med"/>
                      <a:tailEnd type="none" w="med" len="med"/>
                    </a:lnB>
                    <a:solidFill>
                      <a:schemeClr val="accent3"/>
                    </a:solidFill>
                  </a:tcPr>
                </a:tc>
                <a:tc>
                  <a:txBody>
                    <a:bodyPr/>
                    <a:lstStyle/>
                    <a:p>
                      <a:r>
                        <a:rPr kumimoji="1" lang="ja-JP" altLang="en-US" sz="1200" dirty="0">
                          <a:latin typeface="Yu Gothic UI" panose="020B0500000000000000" pitchFamily="50" charset="-128"/>
                          <a:ea typeface="Yu Gothic UI" panose="020B0500000000000000" pitchFamily="50" charset="-128"/>
                        </a:rPr>
                        <a:t>マンホールポンプ</a:t>
                      </a:r>
                    </a:p>
                  </a:txBody>
                  <a:tcPr marL="88111" marR="88111" marT="44056" marB="44056" anchor="ctr">
                    <a:lnB w="12700" cap="flat" cmpd="sng" algn="ctr">
                      <a:solidFill>
                        <a:schemeClr val="tx1"/>
                      </a:solidFill>
                      <a:prstDash val="solid"/>
                      <a:round/>
                      <a:headEnd type="none" w="med" len="med"/>
                      <a:tailEnd type="none" w="med" len="med"/>
                    </a:lnB>
                    <a:solidFill>
                      <a:schemeClr val="accent3"/>
                    </a:solidFill>
                  </a:tcPr>
                </a:tc>
                <a:tc>
                  <a:txBody>
                    <a:bodyPr/>
                    <a:lstStyle/>
                    <a:p>
                      <a:r>
                        <a:rPr kumimoji="1" lang="ja-JP" altLang="en-US" sz="1200" dirty="0">
                          <a:latin typeface="Yu Gothic UI" panose="020B0500000000000000" pitchFamily="50" charset="-128"/>
                          <a:ea typeface="Yu Gothic UI" panose="020B0500000000000000" pitchFamily="50" charset="-128"/>
                        </a:rPr>
                        <a:t>共用開始年：平成</a:t>
                      </a:r>
                      <a:r>
                        <a:rPr kumimoji="1" lang="en-US" altLang="ja-JP" sz="1200" dirty="0">
                          <a:latin typeface="Yu Gothic UI" panose="020B0500000000000000" pitchFamily="50" charset="-128"/>
                          <a:ea typeface="Yu Gothic UI" panose="020B0500000000000000" pitchFamily="50" charset="-128"/>
                        </a:rPr>
                        <a:t>4</a:t>
                      </a:r>
                      <a:r>
                        <a:rPr kumimoji="1" lang="ja-JP" altLang="en-US" sz="1200" dirty="0">
                          <a:latin typeface="Yu Gothic UI" panose="020B0500000000000000" pitchFamily="50" charset="-128"/>
                          <a:ea typeface="Yu Gothic UI" panose="020B0500000000000000" pitchFamily="50" charset="-128"/>
                        </a:rPr>
                        <a:t>年</a:t>
                      </a:r>
                      <a:endParaRPr kumimoji="1" lang="en-US" altLang="ja-JP" sz="1200" dirty="0">
                        <a:latin typeface="Yu Gothic UI" panose="020B0500000000000000" pitchFamily="50" charset="-128"/>
                        <a:ea typeface="Yu Gothic UI" panose="020B0500000000000000" pitchFamily="50" charset="-128"/>
                      </a:endParaRPr>
                    </a:p>
                    <a:p>
                      <a:r>
                        <a:rPr kumimoji="1" lang="ja-JP" altLang="en-US" sz="1200" dirty="0">
                          <a:latin typeface="Yu Gothic UI" panose="020B0500000000000000" pitchFamily="50" charset="-128"/>
                          <a:ea typeface="Yu Gothic UI" panose="020B0500000000000000" pitchFamily="50" charset="-128"/>
                        </a:rPr>
                        <a:t>施設数：</a:t>
                      </a:r>
                      <a:r>
                        <a:rPr kumimoji="1" lang="en-US" altLang="ja-JP" sz="1200" dirty="0">
                          <a:latin typeface="Yu Gothic UI" panose="020B0500000000000000" pitchFamily="50" charset="-128"/>
                          <a:ea typeface="Yu Gothic UI" panose="020B0500000000000000" pitchFamily="50" charset="-128"/>
                        </a:rPr>
                        <a:t>18</a:t>
                      </a:r>
                      <a:r>
                        <a:rPr kumimoji="1" lang="ja-JP" altLang="en-US" sz="1200" dirty="0">
                          <a:latin typeface="Yu Gothic UI" panose="020B0500000000000000" pitchFamily="50" charset="-128"/>
                          <a:ea typeface="Yu Gothic UI" panose="020B0500000000000000" pitchFamily="50" charset="-128"/>
                        </a:rPr>
                        <a:t>か所</a:t>
                      </a:r>
                    </a:p>
                  </a:txBody>
                  <a:tcPr marL="88111" marR="88111" marT="44056" marB="44056"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554995656"/>
                  </a:ext>
                </a:extLst>
              </a:tr>
              <a:tr h="411975">
                <a:tc rowSpan="6">
                  <a:txBody>
                    <a:bodyPr/>
                    <a:lstStyle/>
                    <a:p>
                      <a:pPr algn="ctr"/>
                      <a:r>
                        <a:rPr kumimoji="1" lang="ja-JP" altLang="en-US" sz="1200" dirty="0">
                          <a:latin typeface="Yu Gothic UI" panose="020B0500000000000000" pitchFamily="50" charset="-128"/>
                          <a:ea typeface="Yu Gothic UI" panose="020B0500000000000000" pitchFamily="50" charset="-128"/>
                        </a:rPr>
                        <a:t>管路施設</a:t>
                      </a: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vert="eaVert">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gridSpan="2">
                  <a:txBody>
                    <a:bodyPr/>
                    <a:lstStyle/>
                    <a:p>
                      <a:r>
                        <a:rPr kumimoji="1" lang="ja-JP" altLang="en-US" sz="1200" dirty="0">
                          <a:latin typeface="Yu Gothic UI" panose="020B0500000000000000" pitchFamily="50" charset="-128"/>
                          <a:ea typeface="Yu Gothic UI" panose="020B0500000000000000" pitchFamily="50" charset="-128"/>
                        </a:rPr>
                        <a:t>汚水管</a:t>
                      </a:r>
                    </a:p>
                  </a:txBody>
                  <a:tcPr marL="88111" marR="88111" marT="44056" marB="44056" anchor="ctr">
                    <a:lnT w="12700" cap="flat" cmpd="sng" algn="ctr">
                      <a:solidFill>
                        <a:schemeClr val="tx1"/>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hMerge="1">
                  <a:txBody>
                    <a:bodyPr/>
                    <a:lstStyle/>
                    <a:p>
                      <a:endParaRPr dirty="0"/>
                    </a:p>
                  </a:txBody>
                  <a:tcPr marL="88111" marR="88111" marT="44056" marB="44056" anchor="ctr">
                    <a:lnT w="12700" cap="flat" cmpd="sng" algn="ctr">
                      <a:solidFill>
                        <a:schemeClr val="tx1"/>
                      </a:solidFill>
                      <a:prstDash val="solid"/>
                      <a:round/>
                      <a:headEnd type="none" w="med" len="med"/>
                      <a:tailEnd type="none" w="med" len="med"/>
                    </a:lnT>
                    <a:solidFill>
                      <a:schemeClr val="accent3"/>
                    </a:solidFill>
                  </a:tcPr>
                </a:tc>
                <a:tc>
                  <a:txBody>
                    <a:bodyPr/>
                    <a:lstStyle/>
                    <a:p>
                      <a:r>
                        <a:rPr kumimoji="1" lang="ja-JP" altLang="en-US" sz="1200" b="0" dirty="0">
                          <a:latin typeface="Yu Gothic UI" panose="020B0500000000000000" pitchFamily="50" charset="-128"/>
                          <a:ea typeface="Yu Gothic UI" panose="020B0500000000000000" pitchFamily="50" charset="-128"/>
                        </a:rPr>
                        <a:t>共用開始年：昭和</a:t>
                      </a:r>
                      <a:r>
                        <a:rPr kumimoji="1" lang="en-US" altLang="ja-JP" sz="1200" b="0" dirty="0">
                          <a:latin typeface="Yu Gothic UI" panose="020B0500000000000000" pitchFamily="50" charset="-128"/>
                          <a:ea typeface="Yu Gothic UI" panose="020B0500000000000000" pitchFamily="50" charset="-128"/>
                        </a:rPr>
                        <a:t>43</a:t>
                      </a:r>
                      <a:r>
                        <a:rPr kumimoji="1" lang="ja-JP" altLang="en-US" sz="1200" b="0" dirty="0">
                          <a:latin typeface="Yu Gothic UI" panose="020B0500000000000000" pitchFamily="50" charset="-128"/>
                          <a:ea typeface="Yu Gothic UI" panose="020B0500000000000000" pitchFamily="50" charset="-128"/>
                        </a:rPr>
                        <a:t>年</a:t>
                      </a:r>
                      <a:endParaRPr kumimoji="1" lang="en-US" altLang="ja-JP" sz="1200" b="0" dirty="0">
                        <a:latin typeface="Yu Gothic UI" panose="020B0500000000000000" pitchFamily="50" charset="-128"/>
                        <a:ea typeface="Yu Gothic UI" panose="020B0500000000000000" pitchFamily="50" charset="-128"/>
                      </a:endParaRPr>
                    </a:p>
                  </a:txBody>
                  <a:tcPr marL="88111" marR="88111" marT="44056" marB="44056"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3"/>
                    </a:solidFill>
                  </a:tcPr>
                </a:tc>
                <a:extLst>
                  <a:ext uri="{0D108BD9-81ED-4DB2-BD59-A6C34878D82A}">
                    <a16:rowId xmlns:a16="http://schemas.microsoft.com/office/drawing/2014/main" val="2095227528"/>
                  </a:ext>
                </a:extLst>
              </a:tr>
              <a:tr h="306344">
                <a:tc vMerge="1">
                  <a:txBody>
                    <a:bodyPr/>
                    <a:lstStyle/>
                    <a:p>
                      <a:endParaRPr kumimoji="1" lang="ja-JP" altLang="en-US" dirty="0"/>
                    </a:p>
                  </a:txBody>
                  <a:tcPr/>
                </a:tc>
                <a:tc>
                  <a:txBody>
                    <a:bodyPr/>
                    <a:lstStyle/>
                    <a:p>
                      <a:pPr algn="ctr"/>
                      <a:endParaRPr kumimoji="1" lang="ja-JP" altLang="en-US" sz="1200" dirty="0">
                        <a:latin typeface="Yu Gothic UI" panose="020B0500000000000000" pitchFamily="50" charset="-128"/>
                        <a:ea typeface="Yu Gothic UI" panose="020B0500000000000000" pitchFamily="50" charset="-128"/>
                      </a:endParaRPr>
                    </a:p>
                  </a:txBody>
                  <a:tcPr marL="88111" marR="88111" marT="44056" marB="44056" vert="eaVert"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r>
                        <a:rPr kumimoji="1" lang="ja-JP" altLang="en-US" sz="1200" dirty="0">
                          <a:latin typeface="Yu Gothic UI" panose="020B0500000000000000" pitchFamily="50" charset="-128"/>
                          <a:ea typeface="Yu Gothic UI" panose="020B0500000000000000" pitchFamily="50" charset="-128"/>
                        </a:rPr>
                        <a:t>北部処理区</a:t>
                      </a: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anchor="ctr">
                    <a:solidFill>
                      <a:schemeClr val="accent3"/>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Yu Gothic UI" panose="020B0500000000000000" pitchFamily="50" charset="-128"/>
                          <a:ea typeface="Yu Gothic UI" panose="020B0500000000000000" pitchFamily="50" charset="-128"/>
                        </a:rPr>
                        <a:t>管路延長：</a:t>
                      </a:r>
                      <a:r>
                        <a:rPr lang="en-US" altLang="ja-JP" sz="1200" b="0">
                          <a:solidFill>
                            <a:schemeClr val="tx1"/>
                          </a:solidFill>
                          <a:latin typeface="Yu Gothic UI" panose="020B0500000000000000" pitchFamily="50" charset="-128"/>
                          <a:ea typeface="Yu Gothic UI" panose="020B0500000000000000" pitchFamily="50" charset="-128"/>
                        </a:rPr>
                        <a:t>131.730</a:t>
                      </a:r>
                      <a:r>
                        <a:rPr kumimoji="1" lang="en-US" altLang="ja-JP" sz="1200" b="0">
                          <a:solidFill>
                            <a:schemeClr val="tx1"/>
                          </a:solidFill>
                          <a:latin typeface="Yu Gothic UI" panose="020B0500000000000000" pitchFamily="50" charset="-128"/>
                          <a:ea typeface="Yu Gothic UI" panose="020B0500000000000000" pitchFamily="50" charset="-128"/>
                        </a:rPr>
                        <a:t>km</a:t>
                      </a:r>
                      <a:endParaRPr kumimoji="1" lang="ja-JP" altLang="en-US" sz="1200" b="0" dirty="0">
                        <a:solidFill>
                          <a:schemeClr val="tx1"/>
                        </a:solidFill>
                        <a:latin typeface="Yu Gothic UI" panose="020B0500000000000000" pitchFamily="50" charset="-128"/>
                        <a:ea typeface="Yu Gothic UI" panose="020B0500000000000000" pitchFamily="50" charset="-128"/>
                      </a:endParaRPr>
                    </a:p>
                  </a:txBody>
                  <a:tcPr marL="88111" marR="88111" marT="44056" marB="44056" anchor="ctr">
                    <a:lnR w="12700" cap="flat" cmpd="sng" algn="ctr">
                      <a:solidFill>
                        <a:schemeClr val="tx1"/>
                      </a:solidFill>
                      <a:prstDash val="solid"/>
                      <a:round/>
                      <a:headEnd type="none" w="med" len="med"/>
                      <a:tailEnd type="none" w="med" len="med"/>
                    </a:lnR>
                    <a:solidFill>
                      <a:schemeClr val="accent3"/>
                    </a:solidFill>
                  </a:tcPr>
                </a:tc>
                <a:extLst>
                  <a:ext uri="{0D108BD9-81ED-4DB2-BD59-A6C34878D82A}">
                    <a16:rowId xmlns:a16="http://schemas.microsoft.com/office/drawing/2014/main" val="3413569322"/>
                  </a:ext>
                </a:extLst>
              </a:tr>
              <a:tr h="306344">
                <a:tc vMerge="1">
                  <a:txBody>
                    <a:bodyPr/>
                    <a:lstStyle/>
                    <a:p>
                      <a:pPr algn="ctr"/>
                      <a:endParaRPr kumimoji="1" lang="en-US" altLang="ja-JP" sz="1200" dirty="0">
                        <a:latin typeface="+mn-ea"/>
                        <a:ea typeface="+mn-ea"/>
                      </a:endParaRPr>
                    </a:p>
                  </a:txBody>
                  <a:tcPr marL="88111" marR="88111" marT="44056" marB="44056" vert="eaVert">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vert="eaVert" anchor="ctr">
                    <a:lnT w="12700" cap="flat" cmpd="sng" algn="ctr">
                      <a:solidFill>
                        <a:schemeClr val="accent3"/>
                      </a:solidFill>
                      <a:prstDash val="solid"/>
                      <a:round/>
                      <a:headEnd type="none" w="med" len="med"/>
                      <a:tailEnd type="none" w="med" len="med"/>
                    </a:lnT>
                    <a:solidFill>
                      <a:schemeClr val="accent3"/>
                    </a:solidFill>
                  </a:tcPr>
                </a:tc>
                <a:tc>
                  <a:txBody>
                    <a:bodyPr/>
                    <a:lstStyle/>
                    <a:p>
                      <a:r>
                        <a:rPr kumimoji="1" lang="ja-JP" altLang="en-US" sz="1200" dirty="0">
                          <a:latin typeface="Yu Gothic UI" panose="020B0500000000000000" pitchFamily="50" charset="-128"/>
                          <a:ea typeface="Yu Gothic UI" panose="020B0500000000000000" pitchFamily="50" charset="-128"/>
                        </a:rPr>
                        <a:t>壬生処理区</a:t>
                      </a: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anchor="ctr">
                    <a:solidFill>
                      <a:schemeClr val="accent3"/>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Yu Gothic UI" panose="020B0500000000000000" pitchFamily="50" charset="-128"/>
                          <a:ea typeface="Yu Gothic UI" panose="020B0500000000000000" pitchFamily="50" charset="-128"/>
                        </a:rPr>
                        <a:t>管路延長：</a:t>
                      </a:r>
                      <a:r>
                        <a:rPr lang="en-US" altLang="ja-JP" sz="1200" b="0" dirty="0">
                          <a:solidFill>
                            <a:schemeClr val="tx1"/>
                          </a:solidFill>
                          <a:latin typeface="Yu Gothic UI" panose="020B0500000000000000" pitchFamily="50" charset="-128"/>
                          <a:ea typeface="Yu Gothic UI" panose="020B0500000000000000" pitchFamily="50" charset="-128"/>
                        </a:rPr>
                        <a:t>65.140</a:t>
                      </a:r>
                      <a:r>
                        <a:rPr kumimoji="1" lang="en-US" altLang="ja-JP" sz="1200" b="0" dirty="0">
                          <a:solidFill>
                            <a:schemeClr val="tx1"/>
                          </a:solidFill>
                          <a:latin typeface="Yu Gothic UI" panose="020B0500000000000000" pitchFamily="50" charset="-128"/>
                          <a:ea typeface="Yu Gothic UI" panose="020B0500000000000000" pitchFamily="50" charset="-128"/>
                        </a:rPr>
                        <a:t>km</a:t>
                      </a:r>
                      <a:endParaRPr kumimoji="1" lang="ja-JP" altLang="en-US" sz="1200" b="0" dirty="0">
                        <a:solidFill>
                          <a:schemeClr val="tx1"/>
                        </a:solidFill>
                        <a:latin typeface="Yu Gothic UI" panose="020B0500000000000000" pitchFamily="50" charset="-128"/>
                        <a:ea typeface="Yu Gothic UI" panose="020B0500000000000000" pitchFamily="50" charset="-128"/>
                      </a:endParaRPr>
                    </a:p>
                  </a:txBody>
                  <a:tcPr marL="88111" marR="88111" marT="44056" marB="44056" anchor="ctr">
                    <a:lnR w="12700" cap="flat" cmpd="sng" algn="ctr">
                      <a:solidFill>
                        <a:schemeClr val="tx1"/>
                      </a:solidFill>
                      <a:prstDash val="solid"/>
                      <a:round/>
                      <a:headEnd type="none" w="med" len="med"/>
                      <a:tailEnd type="none" w="med" len="med"/>
                    </a:lnR>
                    <a:solidFill>
                      <a:schemeClr val="accent3"/>
                    </a:solidFill>
                  </a:tcPr>
                </a:tc>
                <a:extLst>
                  <a:ext uri="{0D108BD9-81ED-4DB2-BD59-A6C34878D82A}">
                    <a16:rowId xmlns:a16="http://schemas.microsoft.com/office/drawing/2014/main" val="3389583256"/>
                  </a:ext>
                </a:extLst>
              </a:tr>
              <a:tr h="411975">
                <a:tc vMerge="1">
                  <a:txBody>
                    <a:bodyPr/>
                    <a:lstStyle/>
                    <a:p>
                      <a:pPr algn="ctr"/>
                      <a:endParaRPr kumimoji="1" lang="en-US" altLang="ja-JP" sz="1200" dirty="0">
                        <a:latin typeface="+mn-ea"/>
                        <a:ea typeface="+mn-ea"/>
                      </a:endParaRPr>
                    </a:p>
                  </a:txBody>
                  <a:tcPr marL="88111" marR="88111" marT="44056" marB="44056" vert="eaVert">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gridSpan="2">
                  <a:txBody>
                    <a:bodyPr/>
                    <a:lstStyle/>
                    <a:p>
                      <a:r>
                        <a:rPr kumimoji="1" lang="ja-JP" altLang="en-US" sz="1200" dirty="0">
                          <a:latin typeface="Yu Gothic UI" panose="020B0500000000000000" pitchFamily="50" charset="-128"/>
                          <a:ea typeface="Yu Gothic UI" panose="020B0500000000000000" pitchFamily="50" charset="-128"/>
                        </a:rPr>
                        <a:t>雨水管</a:t>
                      </a: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anchor="ctr">
                    <a:lnB w="12700" cap="flat" cmpd="sng" algn="ctr">
                      <a:solidFill>
                        <a:schemeClr val="accent3"/>
                      </a:solidFill>
                      <a:prstDash val="solid"/>
                      <a:round/>
                      <a:headEnd type="none" w="med" len="med"/>
                      <a:tailEnd type="none" w="med" len="med"/>
                    </a:lnB>
                    <a:solidFill>
                      <a:schemeClr val="accent3"/>
                    </a:solidFill>
                  </a:tcPr>
                </a:tc>
                <a:tc hMerge="1">
                  <a:txBody>
                    <a:bodyPr/>
                    <a:lstStyle/>
                    <a:p>
                      <a:endParaRPr dirty="0"/>
                    </a:p>
                  </a:txBody>
                  <a:tcPr marL="88111" marR="88111" marT="44056" marB="44056" anchor="ctr">
                    <a:solidFill>
                      <a:schemeClr val="accent3"/>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Yu Gothic UI" panose="020B0500000000000000" pitchFamily="50" charset="-128"/>
                          <a:ea typeface="Yu Gothic UI" panose="020B0500000000000000" pitchFamily="50" charset="-128"/>
                        </a:rPr>
                        <a:t>共用開始年：昭和</a:t>
                      </a:r>
                      <a:r>
                        <a:rPr kumimoji="1" lang="en-US" altLang="ja-JP" sz="1200" dirty="0">
                          <a:solidFill>
                            <a:schemeClr val="tx1"/>
                          </a:solidFill>
                          <a:latin typeface="Yu Gothic UI" panose="020B0500000000000000" pitchFamily="50" charset="-128"/>
                          <a:ea typeface="Yu Gothic UI" panose="020B0500000000000000" pitchFamily="50" charset="-128"/>
                        </a:rPr>
                        <a:t>43</a:t>
                      </a:r>
                      <a:r>
                        <a:rPr kumimoji="1" lang="ja-JP" altLang="en-US" sz="1200" dirty="0">
                          <a:solidFill>
                            <a:schemeClr val="tx1"/>
                          </a:solidFill>
                          <a:latin typeface="Yu Gothic UI" panose="020B0500000000000000" pitchFamily="50" charset="-128"/>
                          <a:ea typeface="Yu Gothic UI" panose="020B0500000000000000" pitchFamily="50" charset="-128"/>
                        </a:rPr>
                        <a:t>年</a:t>
                      </a:r>
                      <a:endParaRPr kumimoji="1" lang="en-US" altLang="ja-JP" sz="1200" dirty="0">
                        <a:solidFill>
                          <a:schemeClr val="tx1"/>
                        </a:solidFill>
                        <a:latin typeface="Yu Gothic UI" panose="020B0500000000000000" pitchFamily="50" charset="-128"/>
                        <a:ea typeface="Yu Gothic UI" panose="020B0500000000000000" pitchFamily="50" charset="-128"/>
                      </a:endParaRPr>
                    </a:p>
                  </a:txBody>
                  <a:tcPr marL="88111" marR="88111" marT="44056" marB="44056" anchor="ctr">
                    <a:lnR w="12700" cap="flat" cmpd="sng" algn="ctr">
                      <a:solidFill>
                        <a:schemeClr val="tx1"/>
                      </a:solidFill>
                      <a:prstDash val="solid"/>
                      <a:round/>
                      <a:headEnd type="none" w="med" len="med"/>
                      <a:tailEnd type="none" w="med" len="med"/>
                    </a:lnR>
                    <a:solidFill>
                      <a:schemeClr val="accent3"/>
                    </a:solidFill>
                  </a:tcPr>
                </a:tc>
                <a:extLst>
                  <a:ext uri="{0D108BD9-81ED-4DB2-BD59-A6C34878D82A}">
                    <a16:rowId xmlns:a16="http://schemas.microsoft.com/office/drawing/2014/main" val="1874811929"/>
                  </a:ext>
                </a:extLst>
              </a:tr>
              <a:tr h="306344">
                <a:tc vMerge="1">
                  <a:txBody>
                    <a:bodyPr/>
                    <a:lstStyle/>
                    <a:p>
                      <a:pPr algn="ctr"/>
                      <a:endParaRPr kumimoji="1" lang="en-US" altLang="ja-JP" sz="1200" dirty="0">
                        <a:latin typeface="+mn-ea"/>
                        <a:ea typeface="+mn-ea"/>
                      </a:endParaRPr>
                    </a:p>
                  </a:txBody>
                  <a:tcPr marL="88111" marR="88111" marT="44056" marB="44056" vert="eaVert">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vert="eaVert" anchor="ct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accent3"/>
                    </a:solidFill>
                  </a:tcPr>
                </a:tc>
                <a:tc>
                  <a:txBody>
                    <a:bodyPr/>
                    <a:lstStyle/>
                    <a:p>
                      <a:r>
                        <a:rPr kumimoji="1" lang="ja-JP" altLang="en-US" sz="1200" dirty="0">
                          <a:latin typeface="Yu Gothic UI" panose="020B0500000000000000" pitchFamily="50" charset="-128"/>
                          <a:ea typeface="Yu Gothic UI" panose="020B0500000000000000" pitchFamily="50" charset="-128"/>
                        </a:rPr>
                        <a:t>北部処理区</a:t>
                      </a: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anchor="ctr">
                    <a:solidFill>
                      <a:schemeClr val="accent3"/>
                    </a:solidFill>
                  </a:tcPr>
                </a:tc>
                <a:tc>
                  <a:txBody>
                    <a:bodyPr/>
                    <a:lstStyle/>
                    <a:p>
                      <a:r>
                        <a:rPr kumimoji="1" lang="ja-JP" altLang="en-US" sz="1200" dirty="0">
                          <a:solidFill>
                            <a:schemeClr val="tx1"/>
                          </a:solidFill>
                          <a:latin typeface="Yu Gothic UI" panose="020B0500000000000000" pitchFamily="50" charset="-128"/>
                          <a:ea typeface="Yu Gothic UI" panose="020B0500000000000000" pitchFamily="50" charset="-128"/>
                        </a:rPr>
                        <a:t>管路延長：</a:t>
                      </a:r>
                      <a:r>
                        <a:rPr kumimoji="1" lang="en-US" altLang="ja-JP" sz="1200" dirty="0">
                          <a:solidFill>
                            <a:schemeClr val="tx1"/>
                          </a:solidFill>
                          <a:latin typeface="Yu Gothic UI" panose="020B0500000000000000" pitchFamily="50" charset="-128"/>
                          <a:ea typeface="Yu Gothic UI" panose="020B0500000000000000" pitchFamily="50" charset="-128"/>
                        </a:rPr>
                        <a:t>20.481km</a:t>
                      </a:r>
                      <a:endParaRPr kumimoji="1" lang="ja-JP" altLang="en-US" sz="1200" dirty="0">
                        <a:solidFill>
                          <a:schemeClr val="tx1"/>
                        </a:solidFill>
                        <a:latin typeface="Yu Gothic UI" panose="020B0500000000000000" pitchFamily="50" charset="-128"/>
                        <a:ea typeface="Yu Gothic UI" panose="020B0500000000000000" pitchFamily="50" charset="-128"/>
                      </a:endParaRPr>
                    </a:p>
                  </a:txBody>
                  <a:tcPr marL="88111" marR="88111" marT="44056" marB="44056" anchor="ctr">
                    <a:lnR w="12700" cap="flat" cmpd="sng" algn="ctr">
                      <a:solidFill>
                        <a:schemeClr val="tx1"/>
                      </a:solidFill>
                      <a:prstDash val="solid"/>
                      <a:round/>
                      <a:headEnd type="none" w="med" len="med"/>
                      <a:tailEnd type="none" w="med" len="med"/>
                    </a:lnR>
                    <a:solidFill>
                      <a:schemeClr val="accent3"/>
                    </a:solidFill>
                  </a:tcPr>
                </a:tc>
                <a:extLst>
                  <a:ext uri="{0D108BD9-81ED-4DB2-BD59-A6C34878D82A}">
                    <a16:rowId xmlns:a16="http://schemas.microsoft.com/office/drawing/2014/main" val="563141301"/>
                  </a:ext>
                </a:extLst>
              </a:tr>
              <a:tr h="306344">
                <a:tc vMerge="1">
                  <a:txBody>
                    <a:bodyPr/>
                    <a:lstStyle/>
                    <a:p>
                      <a:pPr algn="ctr"/>
                      <a:endParaRPr kumimoji="1" lang="en-US" altLang="ja-JP" sz="1200" dirty="0">
                        <a:latin typeface="+mn-ea"/>
                        <a:ea typeface="+mn-ea"/>
                      </a:endParaRPr>
                    </a:p>
                  </a:txBody>
                  <a:tcPr marL="88111" marR="88111" marT="44056" marB="44056" vert="eaVert">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vert="eaVert" anchor="ctr">
                    <a:lnT w="12700" cap="flat" cmpd="sng" algn="ctr">
                      <a:solidFill>
                        <a:schemeClr val="accent3"/>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r>
                        <a:rPr kumimoji="1" lang="ja-JP" altLang="en-US" sz="1200" dirty="0">
                          <a:solidFill>
                            <a:schemeClr val="tx1"/>
                          </a:solidFill>
                          <a:latin typeface="Yu Gothic UI" panose="020B0500000000000000" pitchFamily="50" charset="-128"/>
                          <a:ea typeface="Yu Gothic UI" panose="020B0500000000000000" pitchFamily="50" charset="-128"/>
                        </a:rPr>
                        <a:t>壬生</a:t>
                      </a:r>
                      <a:r>
                        <a:rPr kumimoji="1" lang="ja-JP" altLang="en-US" sz="1200" dirty="0">
                          <a:latin typeface="Yu Gothic UI" panose="020B0500000000000000" pitchFamily="50" charset="-128"/>
                          <a:ea typeface="Yu Gothic UI" panose="020B0500000000000000" pitchFamily="50" charset="-128"/>
                        </a:rPr>
                        <a:t>処理区</a:t>
                      </a:r>
                      <a:endParaRPr kumimoji="1" lang="en-US" altLang="ja-JP" sz="1200" dirty="0">
                        <a:latin typeface="Yu Gothic UI" panose="020B0500000000000000" pitchFamily="50" charset="-128"/>
                        <a:ea typeface="Yu Gothic UI" panose="020B0500000000000000" pitchFamily="50" charset="-128"/>
                      </a:endParaRPr>
                    </a:p>
                  </a:txBody>
                  <a:tcPr marL="88111" marR="88111" marT="44056" marB="44056" anchor="ctr">
                    <a:lnB w="12700" cap="flat" cmpd="sng" algn="ctr">
                      <a:solidFill>
                        <a:schemeClr val="tx1"/>
                      </a:solidFill>
                      <a:prstDash val="solid"/>
                      <a:round/>
                      <a:headEnd type="none" w="med" len="med"/>
                      <a:tailEnd type="none" w="med" len="med"/>
                    </a:lnB>
                    <a:solidFill>
                      <a:schemeClr val="accent3"/>
                    </a:solidFill>
                  </a:tcPr>
                </a:tc>
                <a:tc>
                  <a:txBody>
                    <a:bodyPr/>
                    <a:lstStyle/>
                    <a:p>
                      <a:r>
                        <a:rPr kumimoji="1" lang="ja-JP" altLang="en-US" sz="1200" dirty="0">
                          <a:solidFill>
                            <a:schemeClr val="tx1"/>
                          </a:solidFill>
                          <a:latin typeface="Yu Gothic UI" panose="020B0500000000000000" pitchFamily="50" charset="-128"/>
                          <a:ea typeface="Yu Gothic UI" panose="020B0500000000000000" pitchFamily="50" charset="-128"/>
                        </a:rPr>
                        <a:t>管路延長：</a:t>
                      </a:r>
                      <a:r>
                        <a:rPr kumimoji="1" lang="en-US" altLang="ja-JP" sz="1200" dirty="0">
                          <a:solidFill>
                            <a:schemeClr val="tx1"/>
                          </a:solidFill>
                          <a:latin typeface="Yu Gothic UI" panose="020B0500000000000000" pitchFamily="50" charset="-128"/>
                          <a:ea typeface="Yu Gothic UI" panose="020B0500000000000000" pitchFamily="50" charset="-128"/>
                        </a:rPr>
                        <a:t>2.872km</a:t>
                      </a:r>
                      <a:endParaRPr kumimoji="1" lang="ja-JP" altLang="en-US" sz="1200" dirty="0">
                        <a:solidFill>
                          <a:schemeClr val="tx1"/>
                        </a:solidFill>
                        <a:latin typeface="Yu Gothic UI" panose="020B0500000000000000" pitchFamily="50" charset="-128"/>
                        <a:ea typeface="Yu Gothic UI" panose="020B0500000000000000" pitchFamily="50" charset="-128"/>
                      </a:endParaRPr>
                    </a:p>
                  </a:txBody>
                  <a:tcPr marL="88111" marR="88111" marT="44056" marB="44056"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2466894901"/>
                  </a:ext>
                </a:extLst>
              </a:tr>
            </a:tbl>
          </a:graphicData>
        </a:graphic>
      </p:graphicFrame>
      <p:pic>
        <p:nvPicPr>
          <p:cNvPr id="12" name="図 11">
            <a:extLst>
              <a:ext uri="{FF2B5EF4-FFF2-40B4-BE49-F238E27FC236}">
                <a16:creationId xmlns:a16="http://schemas.microsoft.com/office/drawing/2014/main" id="{5B62B6FA-1010-3F47-2E69-6853116CC55A}"/>
              </a:ext>
            </a:extLst>
          </p:cNvPr>
          <p:cNvPicPr>
            <a:picLocks noChangeAspect="1"/>
          </p:cNvPicPr>
          <p:nvPr/>
        </p:nvPicPr>
        <p:blipFill>
          <a:blip r:embed="rId2"/>
          <a:stretch>
            <a:fillRect/>
          </a:stretch>
        </p:blipFill>
        <p:spPr>
          <a:xfrm>
            <a:off x="446230" y="2388153"/>
            <a:ext cx="3453494" cy="4113050"/>
          </a:xfrm>
          <a:prstGeom prst="rect">
            <a:avLst/>
          </a:prstGeom>
        </p:spPr>
      </p:pic>
      <p:sp>
        <p:nvSpPr>
          <p:cNvPr id="4" name="正方形/長方形 3">
            <a:extLst>
              <a:ext uri="{FF2B5EF4-FFF2-40B4-BE49-F238E27FC236}">
                <a16:creationId xmlns:a16="http://schemas.microsoft.com/office/drawing/2014/main" id="{919F9F42-EE25-87B3-A497-8962DCEAEF0B}"/>
              </a:ext>
            </a:extLst>
          </p:cNvPr>
          <p:cNvSpPr/>
          <p:nvPr/>
        </p:nvSpPr>
        <p:spPr>
          <a:xfrm>
            <a:off x="2074594" y="2686639"/>
            <a:ext cx="1413094" cy="2026763"/>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6" name="テキスト ボックス 5">
            <a:extLst>
              <a:ext uri="{FF2B5EF4-FFF2-40B4-BE49-F238E27FC236}">
                <a16:creationId xmlns:a16="http://schemas.microsoft.com/office/drawing/2014/main" id="{28BC5FED-B49E-46C2-3BD3-3673E1204539}"/>
              </a:ext>
            </a:extLst>
          </p:cNvPr>
          <p:cNvSpPr txBox="1"/>
          <p:nvPr/>
        </p:nvSpPr>
        <p:spPr>
          <a:xfrm>
            <a:off x="2476913" y="2340446"/>
            <a:ext cx="1333500" cy="369332"/>
          </a:xfrm>
          <a:prstGeom prst="rect">
            <a:avLst/>
          </a:prstGeom>
          <a:noFill/>
        </p:spPr>
        <p:txBody>
          <a:bodyPr wrap="square" rtlCol="0">
            <a:spAutoFit/>
          </a:bodyPr>
          <a:lstStyle/>
          <a:p>
            <a:pPr marL="0" indent="0" algn="l">
              <a:spcAft>
                <a:spcPts val="600"/>
              </a:spcAft>
              <a:buFont typeface="+mj-lt"/>
              <a:buNone/>
            </a:pPr>
            <a:r>
              <a:rPr lang="ja-JP" altLang="en-US" dirty="0">
                <a:ln w="0"/>
                <a:solidFill>
                  <a:srgbClr val="7D6E5A"/>
                </a:solidFill>
                <a:effectLst>
                  <a:outerShdw blurRad="38100" dist="19050" dir="2700000" algn="tl" rotWithShape="0">
                    <a:schemeClr val="dk1">
                      <a:alpha val="40000"/>
                    </a:schemeClr>
                  </a:outerShdw>
                </a:effectLst>
                <a:latin typeface="Yu Gothic UI" panose="020B0500000000000000" pitchFamily="50" charset="-128"/>
                <a:ea typeface="Yu Gothic UI" panose="020B0500000000000000" pitchFamily="50" charset="-128"/>
              </a:rPr>
              <a:t>北部処理区</a:t>
            </a:r>
            <a:endParaRPr kumimoji="1" lang="ja-JP" altLang="en-US" dirty="0">
              <a:ln w="0"/>
              <a:solidFill>
                <a:srgbClr val="7D6E5A"/>
              </a:solidFill>
              <a:effectLst>
                <a:outerShdw blurRad="38100" dist="19050" dir="2700000" algn="tl" rotWithShape="0">
                  <a:schemeClr val="dk1">
                    <a:alpha val="40000"/>
                  </a:schemeClr>
                </a:outerShdw>
              </a:effectLst>
              <a:latin typeface="Yu Gothic UI" panose="020B0500000000000000" pitchFamily="50" charset="-128"/>
              <a:ea typeface="Yu Gothic UI" panose="020B0500000000000000" pitchFamily="50" charset="-128"/>
            </a:endParaRPr>
          </a:p>
        </p:txBody>
      </p:sp>
      <p:sp>
        <p:nvSpPr>
          <p:cNvPr id="9" name="正方形/長方形 8">
            <a:extLst>
              <a:ext uri="{FF2B5EF4-FFF2-40B4-BE49-F238E27FC236}">
                <a16:creationId xmlns:a16="http://schemas.microsoft.com/office/drawing/2014/main" id="{F8D04530-81EA-6A1B-6C0F-0D5C831AE72C}"/>
              </a:ext>
            </a:extLst>
          </p:cNvPr>
          <p:cNvSpPr/>
          <p:nvPr/>
        </p:nvSpPr>
        <p:spPr>
          <a:xfrm rot="18000000">
            <a:off x="1396268" y="3819498"/>
            <a:ext cx="789589" cy="2844031"/>
          </a:xfrm>
          <a:prstGeom prst="rect">
            <a:avLst/>
          </a:prstGeom>
          <a:noFill/>
          <a:ln w="28575">
            <a:solidFill>
              <a:srgbClr val="610348"/>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Yu Gothic UI" panose="020B0500000000000000" pitchFamily="50" charset="-128"/>
              <a:ea typeface="Yu Gothic UI" panose="020B0500000000000000" pitchFamily="50" charset="-128"/>
            </a:endParaRPr>
          </a:p>
        </p:txBody>
      </p:sp>
      <p:sp>
        <p:nvSpPr>
          <p:cNvPr id="11" name="テキスト ボックス 10">
            <a:extLst>
              <a:ext uri="{FF2B5EF4-FFF2-40B4-BE49-F238E27FC236}">
                <a16:creationId xmlns:a16="http://schemas.microsoft.com/office/drawing/2014/main" id="{8C772B8A-5764-B795-3FA7-BEB797D9DD1A}"/>
              </a:ext>
            </a:extLst>
          </p:cNvPr>
          <p:cNvSpPr txBox="1"/>
          <p:nvPr/>
        </p:nvSpPr>
        <p:spPr>
          <a:xfrm>
            <a:off x="409952" y="3574446"/>
            <a:ext cx="1333500" cy="369332"/>
          </a:xfrm>
          <a:prstGeom prst="rect">
            <a:avLst/>
          </a:prstGeom>
          <a:noFill/>
        </p:spPr>
        <p:txBody>
          <a:bodyPr wrap="square" rtlCol="0">
            <a:spAutoFit/>
          </a:bodyPr>
          <a:lstStyle/>
          <a:p>
            <a:pPr marL="0" indent="0" algn="l">
              <a:spcAft>
                <a:spcPts val="600"/>
              </a:spcAft>
              <a:buFont typeface="+mj-lt"/>
              <a:buNone/>
            </a:pPr>
            <a:r>
              <a:rPr lang="ja-JP" altLang="en-US" dirty="0">
                <a:ln w="0"/>
                <a:solidFill>
                  <a:srgbClr val="610348"/>
                </a:solidFill>
                <a:effectLst>
                  <a:outerShdw blurRad="38100" dist="19050" dir="2700000" algn="tl" rotWithShape="0">
                    <a:schemeClr val="dk1">
                      <a:alpha val="40000"/>
                    </a:schemeClr>
                  </a:outerShdw>
                </a:effectLst>
                <a:latin typeface="Yu Gothic UI" panose="020B0500000000000000" pitchFamily="50" charset="-128"/>
                <a:ea typeface="Yu Gothic UI" panose="020B0500000000000000" pitchFamily="50" charset="-128"/>
              </a:rPr>
              <a:t>壬生処理区</a:t>
            </a:r>
            <a:endParaRPr kumimoji="1" lang="ja-JP" altLang="en-US" dirty="0">
              <a:ln w="0"/>
              <a:solidFill>
                <a:srgbClr val="610348"/>
              </a:solidFill>
              <a:effectLst>
                <a:outerShdw blurRad="38100" dist="19050" dir="2700000" algn="tl" rotWithShape="0">
                  <a:schemeClr val="dk1">
                    <a:alpha val="40000"/>
                  </a:schemeClr>
                </a:outerShdw>
              </a:effectLst>
              <a:latin typeface="Yu Gothic UI" panose="020B0500000000000000" pitchFamily="50" charset="-128"/>
              <a:ea typeface="Yu Gothic UI" panose="020B0500000000000000" pitchFamily="50" charset="-128"/>
            </a:endParaRPr>
          </a:p>
        </p:txBody>
      </p:sp>
      <p:sp>
        <p:nvSpPr>
          <p:cNvPr id="16" name="テキスト プレースホルダー 1">
            <a:extLst>
              <a:ext uri="{FF2B5EF4-FFF2-40B4-BE49-F238E27FC236}">
                <a16:creationId xmlns:a16="http://schemas.microsoft.com/office/drawing/2014/main" id="{05488E9A-E43C-CA86-26E2-80F83F3FA166}"/>
              </a:ext>
            </a:extLst>
          </p:cNvPr>
          <p:cNvSpPr>
            <a:spLocks noGrp="1"/>
          </p:cNvSpPr>
          <p:nvPr>
            <p:ph type="body" sz="quarter" idx="13"/>
          </p:nvPr>
        </p:nvSpPr>
        <p:spPr>
          <a:xfrm>
            <a:off x="385763" y="1018629"/>
            <a:ext cx="8372475" cy="543339"/>
          </a:xfrm>
        </p:spPr>
        <p:txBody>
          <a:bodyPr/>
          <a:lstStyle/>
          <a:p>
            <a:r>
              <a:rPr lang="ja-JP" altLang="en-US" dirty="0"/>
              <a:t>壬生町公共下水道事業では北部処理区と壬生処理区の２つに分かれています。</a:t>
            </a:r>
            <a:endParaRPr lang="en-US" altLang="ja-JP" dirty="0"/>
          </a:p>
          <a:p>
            <a:r>
              <a:rPr lang="ja-JP" altLang="en-US" dirty="0"/>
              <a:t>各処理区における施設の概要については以下のとおりです。</a:t>
            </a:r>
            <a:endParaRPr lang="en-US" altLang="ja-JP" dirty="0"/>
          </a:p>
          <a:p>
            <a:pPr marL="0" indent="0">
              <a:buNone/>
            </a:pPr>
            <a:endParaRPr kumimoji="1" lang="ja-JP" altLang="en-US" dirty="0"/>
          </a:p>
        </p:txBody>
      </p:sp>
    </p:spTree>
    <p:extLst>
      <p:ext uri="{BB962C8B-B14F-4D97-AF65-F5344CB8AC3E}">
        <p14:creationId xmlns:p14="http://schemas.microsoft.com/office/powerpoint/2010/main" val="1074357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5DB2D-1FED-FE6C-8655-7231402376BB}"/>
            </a:ext>
          </a:extLst>
        </p:cNvPr>
        <p:cNvGrpSpPr/>
        <p:nvPr/>
      </p:nvGrpSpPr>
      <p:grpSpPr>
        <a:xfrm>
          <a:off x="0" y="0"/>
          <a:ext cx="0" cy="0"/>
          <a:chOff x="0" y="0"/>
          <a:chExt cx="0" cy="0"/>
        </a:xfrm>
      </p:grpSpPr>
      <p:sp>
        <p:nvSpPr>
          <p:cNvPr id="8" name="タイトル 7">
            <a:extLst>
              <a:ext uri="{FF2B5EF4-FFF2-40B4-BE49-F238E27FC236}">
                <a16:creationId xmlns:a16="http://schemas.microsoft.com/office/drawing/2014/main" id="{9B7CB09F-FA7D-D83B-804F-2DA9BBFE1F9F}"/>
              </a:ext>
            </a:extLst>
          </p:cNvPr>
          <p:cNvSpPr>
            <a:spLocks noGrp="1"/>
          </p:cNvSpPr>
          <p:nvPr>
            <p:ph type="title"/>
          </p:nvPr>
        </p:nvSpPr>
        <p:spPr/>
        <p:txBody>
          <a:bodyPr/>
          <a:lstStyle/>
          <a:p>
            <a:r>
              <a:rPr lang="ja-JP" altLang="en-US" dirty="0"/>
              <a:t>１</a:t>
            </a:r>
            <a:r>
              <a:rPr lang="en-US" altLang="ja-JP" dirty="0"/>
              <a:t>.</a:t>
            </a:r>
            <a:r>
              <a:rPr lang="ja-JP" altLang="en-US" dirty="0"/>
              <a:t>壬生町の下水道事業の現状</a:t>
            </a:r>
            <a:br>
              <a:rPr lang="en-US" altLang="ja-JP" dirty="0"/>
            </a:br>
            <a:r>
              <a:rPr lang="ja-JP" altLang="en-US" dirty="0"/>
              <a:t>　下水道事業における課題</a:t>
            </a:r>
          </a:p>
        </p:txBody>
      </p:sp>
      <p:sp>
        <p:nvSpPr>
          <p:cNvPr id="10" name="テキスト ボックス 9">
            <a:extLst>
              <a:ext uri="{FF2B5EF4-FFF2-40B4-BE49-F238E27FC236}">
                <a16:creationId xmlns:a16="http://schemas.microsoft.com/office/drawing/2014/main" id="{D30CB3D5-61D7-AE5B-C03D-77F8D2592A19}"/>
              </a:ext>
            </a:extLst>
          </p:cNvPr>
          <p:cNvSpPr txBox="1"/>
          <p:nvPr/>
        </p:nvSpPr>
        <p:spPr>
          <a:xfrm>
            <a:off x="655455" y="1084333"/>
            <a:ext cx="7912812" cy="307777"/>
          </a:xfrm>
          <a:prstGeom prst="rect">
            <a:avLst/>
          </a:prstGeom>
          <a:noFill/>
        </p:spPr>
        <p:txBody>
          <a:bodyPr wrap="square" rtlCol="0">
            <a:spAutoFit/>
          </a:bodyPr>
          <a:lstStyle/>
          <a:p>
            <a:pPr marL="0" indent="0" algn="ctr">
              <a:spcAft>
                <a:spcPts val="600"/>
              </a:spcAft>
              <a:buFont typeface="+mj-lt"/>
              <a:buNone/>
            </a:pPr>
            <a:r>
              <a:rPr lang="ja-JP" altLang="en-US" sz="1400" dirty="0">
                <a:latin typeface="Yu Gothic UI" panose="020B0500000000000000" pitchFamily="50" charset="-128"/>
                <a:ea typeface="Yu Gothic UI" panose="020B0500000000000000" pitchFamily="50" charset="-128"/>
              </a:rPr>
              <a:t>壬生町下水道事業における現状・課題</a:t>
            </a:r>
            <a:endParaRPr kumimoji="1" lang="ja-JP" altLang="en-US" sz="1400" dirty="0">
              <a:latin typeface="Yu Gothic UI" panose="020B0500000000000000" pitchFamily="50" charset="-128"/>
              <a:ea typeface="Yu Gothic UI" panose="020B0500000000000000" pitchFamily="50" charset="-128"/>
            </a:endParaRPr>
          </a:p>
        </p:txBody>
      </p:sp>
      <p:cxnSp>
        <p:nvCxnSpPr>
          <p:cNvPr id="14" name="直線コネクタ 13">
            <a:extLst>
              <a:ext uri="{FF2B5EF4-FFF2-40B4-BE49-F238E27FC236}">
                <a16:creationId xmlns:a16="http://schemas.microsoft.com/office/drawing/2014/main" id="{4D82D560-61B8-5982-D633-AB8A182D7E1C}"/>
              </a:ext>
            </a:extLst>
          </p:cNvPr>
          <p:cNvCxnSpPr>
            <a:cxnSpLocks/>
          </p:cNvCxnSpPr>
          <p:nvPr/>
        </p:nvCxnSpPr>
        <p:spPr>
          <a:xfrm>
            <a:off x="655455" y="1453665"/>
            <a:ext cx="8006552"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テキスト ボックス 83">
            <a:extLst>
              <a:ext uri="{FF2B5EF4-FFF2-40B4-BE49-F238E27FC236}">
                <a16:creationId xmlns:a16="http://schemas.microsoft.com/office/drawing/2014/main" id="{D99F7B4E-E4F7-B422-600D-E373AB148945}"/>
              </a:ext>
            </a:extLst>
          </p:cNvPr>
          <p:cNvSpPr txBox="1"/>
          <p:nvPr/>
        </p:nvSpPr>
        <p:spPr>
          <a:xfrm>
            <a:off x="2770725" y="1888283"/>
            <a:ext cx="5400000" cy="1169551"/>
          </a:xfrm>
          <a:prstGeom prst="rect">
            <a:avLst/>
          </a:prstGeom>
          <a:noFill/>
        </p:spPr>
        <p:txBody>
          <a:bodyPr wrap="square">
            <a:spAutoFit/>
          </a:bodyPr>
          <a:lstStyle/>
          <a:p>
            <a:pPr marL="171450" indent="-171450" defTabSz="1279525">
              <a:buClr>
                <a:srgbClr val="000000"/>
              </a:buClr>
              <a:buFont typeface="Wingdings" panose="05000000000000000000" pitchFamily="2" charset="2"/>
              <a:buChar char="ü"/>
              <a:defRPr/>
            </a:pPr>
            <a:r>
              <a:rPr lang="ja-JP" altLang="en-US" sz="1400" kern="0" dirty="0">
                <a:solidFill>
                  <a:srgbClr val="000000"/>
                </a:solidFill>
                <a:latin typeface="Yu Gothic UI" panose="020B0500000000000000" pitchFamily="50" charset="-128"/>
                <a:ea typeface="Yu Gothic UI" panose="020B0500000000000000" pitchFamily="50" charset="-128"/>
              </a:rPr>
              <a:t>将来の整備人口は、令和</a:t>
            </a:r>
            <a:r>
              <a:rPr lang="en-US" altLang="ja-JP" sz="1400" kern="0" dirty="0">
                <a:solidFill>
                  <a:srgbClr val="000000"/>
                </a:solidFill>
                <a:latin typeface="Yu Gothic UI" panose="020B0500000000000000" pitchFamily="50" charset="-128"/>
                <a:ea typeface="Yu Gothic UI" panose="020B0500000000000000" pitchFamily="50" charset="-128"/>
              </a:rPr>
              <a:t>3</a:t>
            </a:r>
            <a:r>
              <a:rPr lang="ja-JP" altLang="en-US" sz="1400" kern="0" dirty="0">
                <a:solidFill>
                  <a:srgbClr val="000000"/>
                </a:solidFill>
                <a:latin typeface="Yu Gothic UI" panose="020B0500000000000000" pitchFamily="50" charset="-128"/>
                <a:ea typeface="Yu Gothic UI" panose="020B0500000000000000" pitchFamily="50" charset="-128"/>
              </a:rPr>
              <a:t>年度の</a:t>
            </a:r>
            <a:r>
              <a:rPr lang="en-US" altLang="ja-JP" sz="1400" kern="0" dirty="0">
                <a:solidFill>
                  <a:srgbClr val="000000"/>
                </a:solidFill>
                <a:latin typeface="Yu Gothic UI" panose="020B0500000000000000" pitchFamily="50" charset="-128"/>
                <a:ea typeface="Yu Gothic UI" panose="020B0500000000000000" pitchFamily="50" charset="-128"/>
              </a:rPr>
              <a:t>28,105</a:t>
            </a:r>
            <a:r>
              <a:rPr lang="ja-JP" altLang="en-US" sz="1400" kern="0" dirty="0">
                <a:solidFill>
                  <a:srgbClr val="000000"/>
                </a:solidFill>
                <a:latin typeface="Yu Gothic UI" panose="020B0500000000000000" pitchFamily="50" charset="-128"/>
                <a:ea typeface="Yu Gothic UI" panose="020B0500000000000000" pitchFamily="50" charset="-128"/>
              </a:rPr>
              <a:t>人から令和</a:t>
            </a:r>
            <a:r>
              <a:rPr lang="en-US" altLang="ja-JP" sz="1400" kern="0" dirty="0">
                <a:solidFill>
                  <a:srgbClr val="000000"/>
                </a:solidFill>
                <a:latin typeface="Yu Gothic UI" panose="020B0500000000000000" pitchFamily="50" charset="-128"/>
                <a:ea typeface="Yu Gothic UI" panose="020B0500000000000000" pitchFamily="50" charset="-128"/>
              </a:rPr>
              <a:t>12</a:t>
            </a:r>
            <a:r>
              <a:rPr lang="ja-JP" altLang="en-US" sz="1400" kern="0" dirty="0">
                <a:solidFill>
                  <a:srgbClr val="000000"/>
                </a:solidFill>
                <a:latin typeface="Yu Gothic UI" panose="020B0500000000000000" pitchFamily="50" charset="-128"/>
                <a:ea typeface="Yu Gothic UI" panose="020B0500000000000000" pitchFamily="50" charset="-128"/>
              </a:rPr>
              <a:t>年度には</a:t>
            </a:r>
            <a:r>
              <a:rPr lang="en-US" altLang="ja-JP" sz="1400" kern="0" dirty="0">
                <a:solidFill>
                  <a:srgbClr val="000000"/>
                </a:solidFill>
                <a:latin typeface="Yu Gothic UI" panose="020B0500000000000000" pitchFamily="50" charset="-128"/>
                <a:ea typeface="Yu Gothic UI" panose="020B0500000000000000" pitchFamily="50" charset="-128"/>
              </a:rPr>
              <a:t>6,795 </a:t>
            </a:r>
            <a:r>
              <a:rPr lang="ja-JP" altLang="en-US" sz="1400" kern="0" dirty="0">
                <a:solidFill>
                  <a:srgbClr val="000000"/>
                </a:solidFill>
                <a:latin typeface="Yu Gothic UI" panose="020B0500000000000000" pitchFamily="50" charset="-128"/>
                <a:ea typeface="Yu Gothic UI" panose="020B0500000000000000" pitchFamily="50" charset="-128"/>
              </a:rPr>
              <a:t>人まで</a:t>
            </a:r>
            <a:r>
              <a:rPr lang="ja-JP" altLang="en-US" sz="1400" b="1" u="sng" kern="0" dirty="0">
                <a:solidFill>
                  <a:srgbClr val="000000"/>
                </a:solidFill>
                <a:latin typeface="Yu Gothic UI" panose="020B0500000000000000" pitchFamily="50" charset="-128"/>
                <a:ea typeface="Yu Gothic UI" panose="020B0500000000000000" pitchFamily="50" charset="-128"/>
              </a:rPr>
              <a:t>減少する見込み</a:t>
            </a:r>
            <a:r>
              <a:rPr lang="ja-JP" altLang="en-US" sz="1400" kern="0" dirty="0">
                <a:solidFill>
                  <a:srgbClr val="000000"/>
                </a:solidFill>
                <a:latin typeface="Yu Gothic UI" panose="020B0500000000000000" pitchFamily="50" charset="-128"/>
                <a:ea typeface="Yu Gothic UI" panose="020B0500000000000000" pitchFamily="50" charset="-128"/>
              </a:rPr>
              <a:t>である。</a:t>
            </a:r>
            <a:endParaRPr lang="en-US" altLang="ja-JP" sz="1400" kern="0" dirty="0">
              <a:solidFill>
                <a:srgbClr val="000000"/>
              </a:solidFill>
              <a:latin typeface="Yu Gothic UI" panose="020B0500000000000000" pitchFamily="50" charset="-128"/>
              <a:ea typeface="Yu Gothic UI" panose="020B0500000000000000" pitchFamily="50" charset="-128"/>
            </a:endParaRPr>
          </a:p>
          <a:p>
            <a:pPr marL="171450" indent="-171450" defTabSz="1279525">
              <a:buClr>
                <a:srgbClr val="000000"/>
              </a:buClr>
              <a:buFont typeface="Wingdings" panose="05000000000000000000" pitchFamily="2" charset="2"/>
              <a:buChar char="ü"/>
              <a:defRPr/>
            </a:pPr>
            <a:r>
              <a:rPr lang="ja-JP" altLang="en-US" sz="1400" kern="0" dirty="0">
                <a:solidFill>
                  <a:srgbClr val="000000"/>
                </a:solidFill>
                <a:latin typeface="Yu Gothic UI" panose="020B0500000000000000" pitchFamily="50" charset="-128"/>
                <a:ea typeface="Yu Gothic UI" panose="020B0500000000000000" pitchFamily="50" charset="-128"/>
              </a:rPr>
              <a:t>効率的な業務体制の構築に努めるとともに、職員の世代交代を円滑に進め、培った技術の継承が行えるよう、業務の見える化や研修の充実を図る必要がある。</a:t>
            </a:r>
          </a:p>
        </p:txBody>
      </p:sp>
      <p:sp>
        <p:nvSpPr>
          <p:cNvPr id="4" name="円/楕円 30">
            <a:extLst>
              <a:ext uri="{FF2B5EF4-FFF2-40B4-BE49-F238E27FC236}">
                <a16:creationId xmlns:a16="http://schemas.microsoft.com/office/drawing/2014/main" id="{A6063FA2-68EA-F39E-E251-2778C969F8D9}"/>
              </a:ext>
            </a:extLst>
          </p:cNvPr>
          <p:cNvSpPr/>
          <p:nvPr/>
        </p:nvSpPr>
        <p:spPr bwMode="auto">
          <a:xfrm>
            <a:off x="973275" y="1766114"/>
            <a:ext cx="1260000" cy="1260000"/>
          </a:xfrm>
          <a:prstGeom prst="ellipse">
            <a:avLst/>
          </a:prstGeom>
          <a:solidFill>
            <a:srgbClr val="FFFFFF"/>
          </a:solidFill>
          <a:ln w="28575" cap="flat" cmpd="sng" algn="ctr">
            <a:solidFill>
              <a:srgbClr val="5C707C"/>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pPr>
            <a:r>
              <a:rPr lang="ja-JP" altLang="en-US" b="1" kern="0" dirty="0">
                <a:solidFill>
                  <a:srgbClr val="000000"/>
                </a:solidFill>
                <a:latin typeface="Yu Gothic UI" panose="020B0500000000000000" pitchFamily="50" charset="-128"/>
                <a:ea typeface="Yu Gothic UI" panose="020B0500000000000000" pitchFamily="50" charset="-128"/>
              </a:rPr>
              <a:t>ヒト</a:t>
            </a:r>
            <a:endParaRPr lang="en-US" altLang="ja-JP" kern="0" dirty="0">
              <a:solidFill>
                <a:srgbClr val="000000"/>
              </a:solidFill>
              <a:latin typeface="Yu Gothic UI" panose="020B0500000000000000" pitchFamily="50" charset="-128"/>
              <a:ea typeface="Yu Gothic UI" panose="020B0500000000000000" pitchFamily="50" charset="-128"/>
            </a:endParaRPr>
          </a:p>
        </p:txBody>
      </p:sp>
      <p:sp>
        <p:nvSpPr>
          <p:cNvPr id="6" name="テキスト ボックス 83">
            <a:extLst>
              <a:ext uri="{FF2B5EF4-FFF2-40B4-BE49-F238E27FC236}">
                <a16:creationId xmlns:a16="http://schemas.microsoft.com/office/drawing/2014/main" id="{0335D726-23A3-7A09-AD25-E6A15582C337}"/>
              </a:ext>
            </a:extLst>
          </p:cNvPr>
          <p:cNvSpPr txBox="1"/>
          <p:nvPr/>
        </p:nvSpPr>
        <p:spPr>
          <a:xfrm>
            <a:off x="2770725" y="3364658"/>
            <a:ext cx="5400000" cy="1169551"/>
          </a:xfrm>
          <a:prstGeom prst="rect">
            <a:avLst/>
          </a:prstGeom>
          <a:noFill/>
        </p:spPr>
        <p:txBody>
          <a:bodyPr wrap="square">
            <a:spAutoFit/>
          </a:bodyPr>
          <a:lstStyle/>
          <a:p>
            <a:pPr marL="171450" indent="-171450" defTabSz="1279525">
              <a:buClr>
                <a:srgbClr val="000000"/>
              </a:buClr>
              <a:buFont typeface="Wingdings" panose="05000000000000000000" pitchFamily="2" charset="2"/>
              <a:buChar char="ü"/>
              <a:defRPr/>
            </a:pPr>
            <a:r>
              <a:rPr lang="ja-JP" altLang="en-US" sz="1400" kern="0" dirty="0">
                <a:solidFill>
                  <a:srgbClr val="000000"/>
                </a:solidFill>
                <a:latin typeface="Yu Gothic UI" panose="020B0500000000000000" pitchFamily="50" charset="-128"/>
                <a:ea typeface="Yu Gothic UI" panose="020B0500000000000000" pitchFamily="50" charset="-128"/>
              </a:rPr>
              <a:t>水処理センターは供用開始から</a:t>
            </a:r>
            <a:r>
              <a:rPr lang="en-US" altLang="ja-JP" sz="1400" kern="0" dirty="0">
                <a:solidFill>
                  <a:srgbClr val="000000"/>
                </a:solidFill>
                <a:latin typeface="Yu Gothic UI" panose="020B0500000000000000" pitchFamily="50" charset="-128"/>
                <a:ea typeface="Yu Gothic UI" panose="020B0500000000000000" pitchFamily="50" charset="-128"/>
              </a:rPr>
              <a:t>50</a:t>
            </a:r>
            <a:r>
              <a:rPr lang="ja-JP" altLang="en-US" sz="1400" kern="0" dirty="0">
                <a:solidFill>
                  <a:srgbClr val="000000"/>
                </a:solidFill>
                <a:latin typeface="Yu Gothic UI" panose="020B0500000000000000" pitchFamily="50" charset="-128"/>
                <a:ea typeface="Yu Gothic UI" panose="020B0500000000000000" pitchFamily="50" charset="-128"/>
              </a:rPr>
              <a:t>年以上が経過し、施設の老朽化による処理機能低下等の不測の事態を回避するため、</a:t>
            </a:r>
            <a:r>
              <a:rPr lang="ja-JP" altLang="en-US" sz="1400" b="1" u="sng" kern="0" dirty="0">
                <a:solidFill>
                  <a:srgbClr val="000000"/>
                </a:solidFill>
                <a:latin typeface="Yu Gothic UI" panose="020B0500000000000000" pitchFamily="50" charset="-128"/>
                <a:ea typeface="Yu Gothic UI" panose="020B0500000000000000" pitchFamily="50" charset="-128"/>
              </a:rPr>
              <a:t>設備の改築・更新を実施する必要がある</a:t>
            </a:r>
            <a:r>
              <a:rPr lang="ja-JP" altLang="en-US" sz="1400" kern="0" dirty="0">
                <a:solidFill>
                  <a:srgbClr val="000000"/>
                </a:solidFill>
                <a:latin typeface="Yu Gothic UI" panose="020B0500000000000000" pitchFamily="50" charset="-128"/>
                <a:ea typeface="Yu Gothic UI" panose="020B0500000000000000" pitchFamily="50" charset="-128"/>
              </a:rPr>
              <a:t>。</a:t>
            </a:r>
            <a:endParaRPr lang="en-US" altLang="ja-JP" sz="1400" kern="0" dirty="0">
              <a:solidFill>
                <a:srgbClr val="000000"/>
              </a:solidFill>
              <a:latin typeface="Yu Gothic UI" panose="020B0500000000000000" pitchFamily="50" charset="-128"/>
              <a:ea typeface="Yu Gothic UI" panose="020B0500000000000000" pitchFamily="50" charset="-128"/>
            </a:endParaRPr>
          </a:p>
          <a:p>
            <a:pPr marL="171450" indent="-171450" defTabSz="1279525">
              <a:buClr>
                <a:srgbClr val="000000"/>
              </a:buClr>
              <a:buFont typeface="Wingdings" panose="05000000000000000000" pitchFamily="2" charset="2"/>
              <a:buChar char="ü"/>
              <a:defRPr/>
            </a:pPr>
            <a:r>
              <a:rPr lang="ja-JP" altLang="en-US" sz="1400" kern="0" dirty="0">
                <a:solidFill>
                  <a:srgbClr val="000000"/>
                </a:solidFill>
                <a:latin typeface="Yu Gothic UI" panose="020B0500000000000000" pitchFamily="50" charset="-128"/>
                <a:ea typeface="Yu Gothic UI" panose="020B0500000000000000" pitchFamily="50" charset="-128"/>
              </a:rPr>
              <a:t>区画整理事業に伴う新たな整備事業や未普及地域の解消のための整備事業を実施する必要がある。</a:t>
            </a:r>
          </a:p>
        </p:txBody>
      </p:sp>
      <p:sp>
        <p:nvSpPr>
          <p:cNvPr id="7" name="円/楕円 30">
            <a:extLst>
              <a:ext uri="{FF2B5EF4-FFF2-40B4-BE49-F238E27FC236}">
                <a16:creationId xmlns:a16="http://schemas.microsoft.com/office/drawing/2014/main" id="{C1D42AA8-8072-1A8B-8D39-4C943DC7A4CD}"/>
              </a:ext>
            </a:extLst>
          </p:cNvPr>
          <p:cNvSpPr/>
          <p:nvPr/>
        </p:nvSpPr>
        <p:spPr bwMode="auto">
          <a:xfrm>
            <a:off x="973275" y="3242489"/>
            <a:ext cx="1260000" cy="1260000"/>
          </a:xfrm>
          <a:prstGeom prst="ellipse">
            <a:avLst/>
          </a:prstGeom>
          <a:solidFill>
            <a:srgbClr val="FFFFFF"/>
          </a:solidFill>
          <a:ln w="28575" cap="flat" cmpd="sng" algn="ctr">
            <a:solidFill>
              <a:srgbClr val="5C707C"/>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pPr>
            <a:r>
              <a:rPr lang="ja-JP" altLang="en-US" kern="0" dirty="0">
                <a:solidFill>
                  <a:srgbClr val="000000"/>
                </a:solidFill>
                <a:latin typeface="Yu Gothic UI" panose="020B0500000000000000" pitchFamily="50" charset="-128"/>
                <a:ea typeface="Yu Gothic UI" panose="020B0500000000000000" pitchFamily="50" charset="-128"/>
              </a:rPr>
              <a:t>モノ</a:t>
            </a:r>
            <a:endParaRPr lang="en-US" altLang="ja-JP" kern="0" dirty="0">
              <a:solidFill>
                <a:srgbClr val="000000"/>
              </a:solidFill>
              <a:latin typeface="Yu Gothic UI" panose="020B0500000000000000" pitchFamily="50" charset="-128"/>
              <a:ea typeface="Yu Gothic UI" panose="020B0500000000000000" pitchFamily="50" charset="-128"/>
            </a:endParaRPr>
          </a:p>
        </p:txBody>
      </p:sp>
      <p:sp>
        <p:nvSpPr>
          <p:cNvPr id="11" name="テキスト ボックス 83">
            <a:extLst>
              <a:ext uri="{FF2B5EF4-FFF2-40B4-BE49-F238E27FC236}">
                <a16:creationId xmlns:a16="http://schemas.microsoft.com/office/drawing/2014/main" id="{CAD593FA-0C09-1751-C842-FD8D91C4FB71}"/>
              </a:ext>
            </a:extLst>
          </p:cNvPr>
          <p:cNvSpPr txBox="1"/>
          <p:nvPr/>
        </p:nvSpPr>
        <p:spPr>
          <a:xfrm>
            <a:off x="2770725" y="4841033"/>
            <a:ext cx="5400000" cy="1169551"/>
          </a:xfrm>
          <a:prstGeom prst="rect">
            <a:avLst/>
          </a:prstGeom>
          <a:noFill/>
        </p:spPr>
        <p:txBody>
          <a:bodyPr wrap="square">
            <a:spAutoFit/>
          </a:bodyPr>
          <a:lstStyle/>
          <a:p>
            <a:pPr marL="171450" indent="-171450" defTabSz="1279525">
              <a:buClr>
                <a:srgbClr val="000000"/>
              </a:buClr>
              <a:buFont typeface="Wingdings" panose="05000000000000000000" pitchFamily="2" charset="2"/>
              <a:buChar char="ü"/>
              <a:defRPr/>
            </a:pPr>
            <a:r>
              <a:rPr lang="ja-JP" altLang="en-US" sz="1400" kern="0" dirty="0">
                <a:solidFill>
                  <a:srgbClr val="000000"/>
                </a:solidFill>
                <a:latin typeface="Yu Gothic UI" panose="020B0500000000000000" pitchFamily="50" charset="-128"/>
                <a:ea typeface="Yu Gothic UI" panose="020B0500000000000000" pitchFamily="50" charset="-128"/>
              </a:rPr>
              <a:t>将来の整備人口が減少する見込みであるため、有収水量も減少する見込みであり、令和</a:t>
            </a:r>
            <a:r>
              <a:rPr lang="en-US" altLang="ja-JP" sz="1400" kern="0" dirty="0">
                <a:solidFill>
                  <a:srgbClr val="000000"/>
                </a:solidFill>
                <a:latin typeface="Yu Gothic UI" panose="020B0500000000000000" pitchFamily="50" charset="-128"/>
                <a:ea typeface="Yu Gothic UI" panose="020B0500000000000000" pitchFamily="50" charset="-128"/>
              </a:rPr>
              <a:t>3</a:t>
            </a:r>
            <a:r>
              <a:rPr lang="ja-JP" altLang="en-US" sz="1400" kern="0" dirty="0">
                <a:solidFill>
                  <a:srgbClr val="000000"/>
                </a:solidFill>
                <a:latin typeface="Yu Gothic UI" panose="020B0500000000000000" pitchFamily="50" charset="-128"/>
                <a:ea typeface="Yu Gothic UI" panose="020B0500000000000000" pitchFamily="50" charset="-128"/>
              </a:rPr>
              <a:t>年度の</a:t>
            </a:r>
            <a:r>
              <a:rPr lang="en-US" altLang="ja-JP" sz="1400" kern="0" dirty="0">
                <a:solidFill>
                  <a:srgbClr val="000000"/>
                </a:solidFill>
                <a:latin typeface="Yu Gothic UI" panose="020B0500000000000000" pitchFamily="50" charset="-128"/>
                <a:ea typeface="Yu Gothic UI" panose="020B0500000000000000" pitchFamily="50" charset="-128"/>
              </a:rPr>
              <a:t>3,269,989 ㎥</a:t>
            </a:r>
            <a:r>
              <a:rPr lang="ja-JP" altLang="en-US" sz="1400" kern="0" dirty="0">
                <a:solidFill>
                  <a:srgbClr val="000000"/>
                </a:solidFill>
                <a:latin typeface="Yu Gothic UI" panose="020B0500000000000000" pitchFamily="50" charset="-128"/>
                <a:ea typeface="Yu Gothic UI" panose="020B0500000000000000" pitchFamily="50" charset="-128"/>
              </a:rPr>
              <a:t>から令和</a:t>
            </a:r>
            <a:r>
              <a:rPr lang="en-US" altLang="ja-JP" sz="1400" kern="0" dirty="0">
                <a:solidFill>
                  <a:srgbClr val="000000"/>
                </a:solidFill>
                <a:latin typeface="Yu Gothic UI" panose="020B0500000000000000" pitchFamily="50" charset="-128"/>
                <a:ea typeface="Yu Gothic UI" panose="020B0500000000000000" pitchFamily="50" charset="-128"/>
              </a:rPr>
              <a:t>12</a:t>
            </a:r>
            <a:r>
              <a:rPr lang="ja-JP" altLang="en-US" sz="1400" kern="0" dirty="0">
                <a:solidFill>
                  <a:srgbClr val="000000"/>
                </a:solidFill>
                <a:latin typeface="Yu Gothic UI" panose="020B0500000000000000" pitchFamily="50" charset="-128"/>
                <a:ea typeface="Yu Gothic UI" panose="020B0500000000000000" pitchFamily="50" charset="-128"/>
              </a:rPr>
              <a:t>年度には</a:t>
            </a:r>
            <a:r>
              <a:rPr lang="en-US" altLang="ja-JP" sz="1400" kern="0" dirty="0">
                <a:solidFill>
                  <a:srgbClr val="000000"/>
                </a:solidFill>
                <a:latin typeface="Yu Gothic UI" panose="020B0500000000000000" pitchFamily="50" charset="-128"/>
                <a:ea typeface="Yu Gothic UI" panose="020B0500000000000000" pitchFamily="50" charset="-128"/>
              </a:rPr>
              <a:t>3,256,073 ㎥</a:t>
            </a:r>
            <a:r>
              <a:rPr lang="ja-JP" altLang="en-US" sz="1400" kern="0" dirty="0">
                <a:solidFill>
                  <a:srgbClr val="000000"/>
                </a:solidFill>
                <a:latin typeface="Yu Gothic UI" panose="020B0500000000000000" pitchFamily="50" charset="-128"/>
                <a:ea typeface="Yu Gothic UI" panose="020B0500000000000000" pitchFamily="50" charset="-128"/>
              </a:rPr>
              <a:t>まで減少する見込みである。それに伴い、</a:t>
            </a:r>
            <a:r>
              <a:rPr lang="ja-JP" altLang="en-US" sz="1400" b="1" u="sng" kern="0" dirty="0">
                <a:solidFill>
                  <a:srgbClr val="000000"/>
                </a:solidFill>
                <a:latin typeface="Yu Gothic UI" panose="020B0500000000000000" pitchFamily="50" charset="-128"/>
                <a:ea typeface="Yu Gothic UI" panose="020B0500000000000000" pitchFamily="50" charset="-128"/>
              </a:rPr>
              <a:t>使用料収入も減少すると予測</a:t>
            </a:r>
            <a:r>
              <a:rPr lang="ja-JP" altLang="en-US" sz="1400" kern="0" dirty="0">
                <a:solidFill>
                  <a:srgbClr val="000000"/>
                </a:solidFill>
                <a:latin typeface="Yu Gothic UI" panose="020B0500000000000000" pitchFamily="50" charset="-128"/>
                <a:ea typeface="Yu Gothic UI" panose="020B0500000000000000" pitchFamily="50" charset="-128"/>
              </a:rPr>
              <a:t>している。</a:t>
            </a:r>
            <a:endParaRPr lang="en-US" altLang="ja-JP" sz="1400" kern="0" dirty="0">
              <a:solidFill>
                <a:srgbClr val="000000"/>
              </a:solidFill>
              <a:latin typeface="Yu Gothic UI" panose="020B0500000000000000" pitchFamily="50" charset="-128"/>
              <a:ea typeface="Yu Gothic UI" panose="020B0500000000000000" pitchFamily="50" charset="-128"/>
            </a:endParaRPr>
          </a:p>
          <a:p>
            <a:pPr marL="171450" indent="-171450" defTabSz="1279525">
              <a:buClr>
                <a:srgbClr val="000000"/>
              </a:buClr>
              <a:buFont typeface="Wingdings" panose="05000000000000000000" pitchFamily="2" charset="2"/>
              <a:buChar char="ü"/>
              <a:defRPr/>
            </a:pPr>
            <a:r>
              <a:rPr lang="ja-JP" altLang="en-US" sz="1400" kern="0" dirty="0">
                <a:solidFill>
                  <a:srgbClr val="000000"/>
                </a:solidFill>
                <a:latin typeface="Yu Gothic UI" panose="020B0500000000000000" pitchFamily="50" charset="-128"/>
                <a:ea typeface="Yu Gothic UI" panose="020B0500000000000000" pitchFamily="50" charset="-128"/>
              </a:rPr>
              <a:t>安定した収益確保と効率的な事業運営を行う必要がある。</a:t>
            </a:r>
          </a:p>
        </p:txBody>
      </p:sp>
      <p:sp>
        <p:nvSpPr>
          <p:cNvPr id="12" name="円/楕円 30">
            <a:extLst>
              <a:ext uri="{FF2B5EF4-FFF2-40B4-BE49-F238E27FC236}">
                <a16:creationId xmlns:a16="http://schemas.microsoft.com/office/drawing/2014/main" id="{01EC628E-94CF-D8FD-E02E-7772E2860868}"/>
              </a:ext>
            </a:extLst>
          </p:cNvPr>
          <p:cNvSpPr/>
          <p:nvPr/>
        </p:nvSpPr>
        <p:spPr bwMode="auto">
          <a:xfrm>
            <a:off x="973275" y="4718864"/>
            <a:ext cx="1260000" cy="1260000"/>
          </a:xfrm>
          <a:prstGeom prst="ellipse">
            <a:avLst/>
          </a:prstGeom>
          <a:solidFill>
            <a:srgbClr val="FFFFFF"/>
          </a:solidFill>
          <a:ln w="28575" cap="flat" cmpd="sng" algn="ctr">
            <a:solidFill>
              <a:srgbClr val="5C707C"/>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pPr>
            <a:r>
              <a:rPr lang="ja-JP" altLang="en-US" b="1" kern="0" dirty="0">
                <a:solidFill>
                  <a:srgbClr val="000000"/>
                </a:solidFill>
                <a:latin typeface="Yu Gothic UI" panose="020B0500000000000000" pitchFamily="50" charset="-128"/>
                <a:ea typeface="Yu Gothic UI" panose="020B0500000000000000" pitchFamily="50" charset="-128"/>
              </a:rPr>
              <a:t>カネ</a:t>
            </a:r>
            <a:endParaRPr lang="en-US" altLang="ja-JP" kern="0" dirty="0">
              <a:solidFill>
                <a:srgbClr val="000000"/>
              </a:solidFill>
              <a:latin typeface="Yu Gothic UI" panose="020B0500000000000000" pitchFamily="50" charset="-128"/>
              <a:ea typeface="Yu Gothic UI" panose="020B0500000000000000" pitchFamily="50" charset="-128"/>
            </a:endParaRPr>
          </a:p>
        </p:txBody>
      </p:sp>
      <p:sp>
        <p:nvSpPr>
          <p:cNvPr id="13" name="テキスト ボックス 12">
            <a:extLst>
              <a:ext uri="{FF2B5EF4-FFF2-40B4-BE49-F238E27FC236}">
                <a16:creationId xmlns:a16="http://schemas.microsoft.com/office/drawing/2014/main" id="{5932BE0F-6873-72EF-EEE5-C2336B25CD5A}"/>
              </a:ext>
            </a:extLst>
          </p:cNvPr>
          <p:cNvSpPr txBox="1"/>
          <p:nvPr/>
        </p:nvSpPr>
        <p:spPr>
          <a:xfrm>
            <a:off x="6316134" y="6291314"/>
            <a:ext cx="3872635" cy="261610"/>
          </a:xfrm>
          <a:prstGeom prst="rect">
            <a:avLst/>
          </a:prstGeom>
          <a:noFill/>
        </p:spPr>
        <p:txBody>
          <a:bodyPr wrap="square" rtlCol="0">
            <a:spAutoFit/>
          </a:bodyPr>
          <a:lstStyle/>
          <a:p>
            <a:pPr>
              <a:spcAft>
                <a:spcPts val="600"/>
              </a:spcAft>
            </a:pPr>
            <a:r>
              <a:rPr lang="ja-JP" altLang="en-US" sz="1100" dirty="0">
                <a:latin typeface="Yu Gothic UI" panose="020B0500000000000000" pitchFamily="50" charset="-128"/>
                <a:ea typeface="Yu Gothic UI" panose="020B0500000000000000" pitchFamily="50" charset="-128"/>
              </a:rPr>
              <a:t>「壬生町</a:t>
            </a:r>
            <a:r>
              <a:rPr lang="zh-TW" altLang="en-US" sz="1100" dirty="0">
                <a:latin typeface="Yu Gothic UI" panose="020B0500000000000000" pitchFamily="50" charset="-128"/>
                <a:ea typeface="Yu Gothic UI" panose="020B0500000000000000" pitchFamily="50" charset="-128"/>
              </a:rPr>
              <a:t>下水道事業経営戦略</a:t>
            </a:r>
            <a:r>
              <a:rPr lang="ja-JP" altLang="en-US" sz="1100" dirty="0">
                <a:latin typeface="Yu Gothic UI" panose="020B0500000000000000" pitchFamily="50" charset="-128"/>
                <a:ea typeface="Yu Gothic UI" panose="020B0500000000000000" pitchFamily="50" charset="-128"/>
              </a:rPr>
              <a:t>」を基に作成</a:t>
            </a:r>
            <a:endParaRPr kumimoji="1" lang="ja-JP" altLang="en-US" sz="1100" dirty="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480793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6A6B5C34-E07C-5FAC-D53B-FC1F63D9B84A}"/>
              </a:ext>
            </a:extLst>
          </p:cNvPr>
          <p:cNvSpPr>
            <a:spLocks noGrp="1"/>
          </p:cNvSpPr>
          <p:nvPr>
            <p:ph type="body" sz="quarter" idx="13"/>
          </p:nvPr>
        </p:nvSpPr>
        <p:spPr/>
        <p:txBody>
          <a:bodyPr/>
          <a:lstStyle/>
          <a:p>
            <a:r>
              <a:rPr lang="ja-JP" altLang="en-US" b="1" dirty="0"/>
              <a:t>ウォーター</a:t>
            </a:r>
            <a:r>
              <a:rPr lang="en-US" altLang="ja-JP" b="1" dirty="0"/>
              <a:t>PPP</a:t>
            </a:r>
            <a:r>
              <a:rPr lang="ja-JP" altLang="en-US" dirty="0"/>
              <a:t>とは、「</a:t>
            </a:r>
            <a:r>
              <a:rPr lang="ja-JP" altLang="en-US" u="sng" dirty="0"/>
              <a:t>水道、下水道、工業用水道において、管理と更新を一体的にマネジメントする官民連携の仕組み</a:t>
            </a:r>
            <a:r>
              <a:rPr lang="ja-JP" altLang="en-US" dirty="0"/>
              <a:t>」であり、コンセッション（公共施設等運営事業）方式と管理・更新一体マネジメント方式を併せた総称のことです。</a:t>
            </a:r>
            <a:endParaRPr lang="en-US" altLang="ja-JP" dirty="0"/>
          </a:p>
          <a:p>
            <a:r>
              <a:rPr lang="ja-JP" altLang="en-US" dirty="0"/>
              <a:t>令和９年度以降は汚水管の改築に際し、</a:t>
            </a:r>
            <a:r>
              <a:rPr lang="ja-JP" altLang="en-US" b="1" u="sng" dirty="0"/>
              <a:t>ウォーター</a:t>
            </a:r>
            <a:r>
              <a:rPr lang="en-US" altLang="ja-JP" b="1" u="sng" dirty="0"/>
              <a:t>PPP</a:t>
            </a:r>
            <a:r>
              <a:rPr lang="ja-JP" altLang="en-US" b="1" u="sng" dirty="0"/>
              <a:t>の導入を決定していることが交付金交付の要件とされ</a:t>
            </a:r>
            <a:r>
              <a:rPr lang="ja-JP" altLang="en-US" dirty="0"/>
              <a:t>、全国の自治体でウォーター</a:t>
            </a:r>
            <a:r>
              <a:rPr lang="en-US" altLang="ja-JP" dirty="0"/>
              <a:t>PPP</a:t>
            </a:r>
            <a:r>
              <a:rPr lang="ja-JP" altLang="en-US" dirty="0"/>
              <a:t>の導入検討が順次進められています。</a:t>
            </a:r>
          </a:p>
          <a:p>
            <a:pPr marL="0" indent="0">
              <a:buNone/>
            </a:pPr>
            <a:endParaRPr lang="en-US" altLang="ja-JP" dirty="0"/>
          </a:p>
          <a:p>
            <a:pPr marL="0" indent="0">
              <a:buNone/>
            </a:pPr>
            <a:endParaRPr kumimoji="1" lang="ja-JP" altLang="en-US" dirty="0"/>
          </a:p>
        </p:txBody>
      </p:sp>
      <p:sp>
        <p:nvSpPr>
          <p:cNvPr id="3" name="タイトル 2">
            <a:extLst>
              <a:ext uri="{FF2B5EF4-FFF2-40B4-BE49-F238E27FC236}">
                <a16:creationId xmlns:a16="http://schemas.microsoft.com/office/drawing/2014/main" id="{9B6B6349-7CB6-6A03-A919-CF542B38E697}"/>
              </a:ext>
            </a:extLst>
          </p:cNvPr>
          <p:cNvSpPr>
            <a:spLocks noGrp="1"/>
          </p:cNvSpPr>
          <p:nvPr>
            <p:ph type="title"/>
          </p:nvPr>
        </p:nvSpPr>
        <p:spPr/>
        <p:txBody>
          <a:bodyPr/>
          <a:lstStyle/>
          <a:p>
            <a:r>
              <a:rPr kumimoji="1" lang="ja-JP" altLang="en-US" dirty="0"/>
              <a:t>２</a:t>
            </a:r>
            <a:r>
              <a:rPr kumimoji="1" lang="en-US" altLang="ja-JP" dirty="0"/>
              <a:t>.</a:t>
            </a:r>
            <a:r>
              <a:rPr kumimoji="1" lang="ja-JP" altLang="en-US" dirty="0"/>
              <a:t>ウォーター</a:t>
            </a:r>
            <a:r>
              <a:rPr kumimoji="1" lang="en-US" altLang="ja-JP" dirty="0"/>
              <a:t>PPP</a:t>
            </a:r>
            <a:r>
              <a:rPr kumimoji="1" lang="ja-JP" altLang="en-US" dirty="0"/>
              <a:t>の概要</a:t>
            </a:r>
            <a:br>
              <a:rPr kumimoji="1" lang="en-US" altLang="ja-JP" dirty="0"/>
            </a:br>
            <a:r>
              <a:rPr kumimoji="1" lang="ja-JP" altLang="en-US" dirty="0"/>
              <a:t>　ウォーター</a:t>
            </a:r>
            <a:r>
              <a:rPr kumimoji="1" lang="en-US" altLang="ja-JP" dirty="0"/>
              <a:t>PPP</a:t>
            </a:r>
            <a:r>
              <a:rPr lang="ja-JP" altLang="en-US" dirty="0"/>
              <a:t>とは</a:t>
            </a:r>
            <a:endParaRPr kumimoji="1" lang="ja-JP" altLang="en-US" dirty="0"/>
          </a:p>
        </p:txBody>
      </p:sp>
      <p:pic>
        <p:nvPicPr>
          <p:cNvPr id="4" name="図 3">
            <a:extLst>
              <a:ext uri="{FF2B5EF4-FFF2-40B4-BE49-F238E27FC236}">
                <a16:creationId xmlns:a16="http://schemas.microsoft.com/office/drawing/2014/main" id="{33BA5DD2-14F5-A3A0-FE94-38F3303E48FB}"/>
              </a:ext>
            </a:extLst>
          </p:cNvPr>
          <p:cNvPicPr>
            <a:picLocks noChangeAspect="1"/>
          </p:cNvPicPr>
          <p:nvPr/>
        </p:nvPicPr>
        <p:blipFill>
          <a:blip r:embed="rId2"/>
          <a:srcRect r="33506"/>
          <a:stretch>
            <a:fillRect/>
          </a:stretch>
        </p:blipFill>
        <p:spPr>
          <a:xfrm>
            <a:off x="385763" y="2981166"/>
            <a:ext cx="4186237" cy="3310139"/>
          </a:xfrm>
          <a:prstGeom prst="rect">
            <a:avLst/>
          </a:prstGeom>
        </p:spPr>
      </p:pic>
      <p:sp>
        <p:nvSpPr>
          <p:cNvPr id="5" name="テキスト ボックス 4">
            <a:extLst>
              <a:ext uri="{FF2B5EF4-FFF2-40B4-BE49-F238E27FC236}">
                <a16:creationId xmlns:a16="http://schemas.microsoft.com/office/drawing/2014/main" id="{72E8D5F6-6292-FBB9-5BBB-A00D09545661}"/>
              </a:ext>
            </a:extLst>
          </p:cNvPr>
          <p:cNvSpPr txBox="1"/>
          <p:nvPr/>
        </p:nvSpPr>
        <p:spPr>
          <a:xfrm>
            <a:off x="6316134" y="6291314"/>
            <a:ext cx="3872635" cy="261610"/>
          </a:xfrm>
          <a:prstGeom prst="rect">
            <a:avLst/>
          </a:prstGeom>
          <a:noFill/>
        </p:spPr>
        <p:txBody>
          <a:bodyPr wrap="square" rtlCol="0">
            <a:spAutoFit/>
          </a:bodyPr>
          <a:lstStyle/>
          <a:p>
            <a:pPr marL="0" indent="0" algn="l">
              <a:spcAft>
                <a:spcPts val="600"/>
              </a:spcAft>
              <a:buFont typeface="+mj-lt"/>
              <a:buNone/>
            </a:pPr>
            <a:r>
              <a:rPr lang="ja-JP" altLang="en-US" sz="1100" dirty="0">
                <a:latin typeface="Yu Gothic UI" panose="020B0500000000000000" pitchFamily="50" charset="-128"/>
                <a:ea typeface="Yu Gothic UI" panose="020B0500000000000000" pitchFamily="50" charset="-128"/>
              </a:rPr>
              <a:t>出典：ウォーター</a:t>
            </a:r>
            <a:r>
              <a:rPr lang="en-US" altLang="ja-JP" sz="1100" dirty="0">
                <a:latin typeface="Yu Gothic UI" panose="020B0500000000000000" pitchFamily="50" charset="-128"/>
                <a:ea typeface="Yu Gothic UI" panose="020B0500000000000000" pitchFamily="50" charset="-128"/>
              </a:rPr>
              <a:t>PPP</a:t>
            </a:r>
            <a:r>
              <a:rPr lang="ja-JP" altLang="en-US" sz="1100" dirty="0">
                <a:latin typeface="Yu Gothic UI" panose="020B0500000000000000" pitchFamily="50" charset="-128"/>
                <a:ea typeface="Yu Gothic UI" panose="020B0500000000000000" pitchFamily="50" charset="-128"/>
              </a:rPr>
              <a:t>について（国土交通省）</a:t>
            </a:r>
            <a:endParaRPr kumimoji="1" lang="ja-JP" altLang="en-US" sz="1100" dirty="0">
              <a:latin typeface="Yu Gothic UI" panose="020B0500000000000000" pitchFamily="50" charset="-128"/>
              <a:ea typeface="Yu Gothic UI" panose="020B0500000000000000" pitchFamily="50" charset="-128"/>
            </a:endParaRPr>
          </a:p>
        </p:txBody>
      </p:sp>
      <p:sp>
        <p:nvSpPr>
          <p:cNvPr id="6" name="テキスト ボックス 5">
            <a:extLst>
              <a:ext uri="{FF2B5EF4-FFF2-40B4-BE49-F238E27FC236}">
                <a16:creationId xmlns:a16="http://schemas.microsoft.com/office/drawing/2014/main" id="{71EF4D67-A0AE-0150-9868-B142E1D4395E}"/>
              </a:ext>
            </a:extLst>
          </p:cNvPr>
          <p:cNvSpPr txBox="1"/>
          <p:nvPr/>
        </p:nvSpPr>
        <p:spPr>
          <a:xfrm>
            <a:off x="406027" y="2606066"/>
            <a:ext cx="4165973" cy="276999"/>
          </a:xfrm>
          <a:prstGeom prst="rect">
            <a:avLst/>
          </a:prstGeom>
          <a:noFill/>
        </p:spPr>
        <p:txBody>
          <a:bodyPr wrap="square" rtlCol="0">
            <a:spAutoFit/>
          </a:bodyPr>
          <a:lstStyle/>
          <a:p>
            <a:pPr marL="0" indent="0" algn="ctr">
              <a:spcAft>
                <a:spcPts val="600"/>
              </a:spcAft>
              <a:buFont typeface="+mj-lt"/>
              <a:buNone/>
            </a:pPr>
            <a:r>
              <a:rPr lang="ja-JP" altLang="en-US" sz="1200" dirty="0">
                <a:latin typeface="Yu Gothic UI" panose="020B0500000000000000" pitchFamily="50" charset="-128"/>
                <a:ea typeface="Yu Gothic UI" panose="020B0500000000000000" pitchFamily="50" charset="-128"/>
              </a:rPr>
              <a:t>ウォーター</a:t>
            </a:r>
            <a:r>
              <a:rPr lang="en-US" altLang="ja-JP" sz="1200" dirty="0">
                <a:latin typeface="Yu Gothic UI" panose="020B0500000000000000" pitchFamily="50" charset="-128"/>
                <a:ea typeface="Yu Gothic UI" panose="020B0500000000000000" pitchFamily="50" charset="-128"/>
              </a:rPr>
              <a:t>PPP</a:t>
            </a:r>
            <a:r>
              <a:rPr lang="ja-JP" altLang="en-US" sz="1200" dirty="0">
                <a:latin typeface="Yu Gothic UI" panose="020B0500000000000000" pitchFamily="50" charset="-128"/>
                <a:ea typeface="Yu Gothic UI" panose="020B0500000000000000" pitchFamily="50" charset="-128"/>
              </a:rPr>
              <a:t>の概要</a:t>
            </a:r>
            <a:endParaRPr kumimoji="1" lang="ja-JP" altLang="en-US" sz="1200" dirty="0">
              <a:latin typeface="Yu Gothic UI" panose="020B0500000000000000" pitchFamily="50" charset="-128"/>
              <a:ea typeface="Yu Gothic UI" panose="020B0500000000000000" pitchFamily="50" charset="-128"/>
            </a:endParaRPr>
          </a:p>
        </p:txBody>
      </p:sp>
      <p:sp>
        <p:nvSpPr>
          <p:cNvPr id="11" name="テキスト ボックス 10">
            <a:extLst>
              <a:ext uri="{FF2B5EF4-FFF2-40B4-BE49-F238E27FC236}">
                <a16:creationId xmlns:a16="http://schemas.microsoft.com/office/drawing/2014/main" id="{2EC618AD-A2F9-620A-0B68-DDE7DC90E9E7}"/>
              </a:ext>
            </a:extLst>
          </p:cNvPr>
          <p:cNvSpPr txBox="1"/>
          <p:nvPr/>
        </p:nvSpPr>
        <p:spPr>
          <a:xfrm>
            <a:off x="4794251" y="2607365"/>
            <a:ext cx="4112684" cy="276999"/>
          </a:xfrm>
          <a:prstGeom prst="rect">
            <a:avLst/>
          </a:prstGeom>
          <a:noFill/>
        </p:spPr>
        <p:txBody>
          <a:bodyPr wrap="square" rtlCol="0">
            <a:spAutoFit/>
          </a:bodyPr>
          <a:lstStyle/>
          <a:p>
            <a:pPr marL="0" indent="0" algn="ctr">
              <a:spcAft>
                <a:spcPts val="600"/>
              </a:spcAft>
              <a:buFont typeface="+mj-lt"/>
              <a:buNone/>
            </a:pPr>
            <a:r>
              <a:rPr lang="ja-JP" altLang="en-US" sz="1200" dirty="0">
                <a:latin typeface="Yu Gothic UI" panose="020B0500000000000000" pitchFamily="50" charset="-128"/>
                <a:ea typeface="Yu Gothic UI" panose="020B0500000000000000" pitchFamily="50" charset="-128"/>
              </a:rPr>
              <a:t>ウォーター</a:t>
            </a:r>
            <a:r>
              <a:rPr lang="en-US" altLang="ja-JP" sz="1200" dirty="0">
                <a:latin typeface="Yu Gothic UI" panose="020B0500000000000000" pitchFamily="50" charset="-128"/>
                <a:ea typeface="Yu Gothic UI" panose="020B0500000000000000" pitchFamily="50" charset="-128"/>
              </a:rPr>
              <a:t>PPP(</a:t>
            </a:r>
            <a:r>
              <a:rPr lang="ja-JP" altLang="en-US" sz="1200" dirty="0">
                <a:latin typeface="Yu Gothic UI" panose="020B0500000000000000" pitchFamily="50" charset="-128"/>
                <a:ea typeface="Yu Gothic UI" panose="020B0500000000000000" pitchFamily="50" charset="-128"/>
              </a:rPr>
              <a:t>管理・更新一体型のマネジメント方式</a:t>
            </a:r>
            <a:r>
              <a:rPr lang="en-US" altLang="ja-JP" sz="1200" dirty="0">
                <a:latin typeface="Yu Gothic UI" panose="020B0500000000000000" pitchFamily="50" charset="-128"/>
                <a:ea typeface="Yu Gothic UI" panose="020B0500000000000000" pitchFamily="50" charset="-128"/>
              </a:rPr>
              <a:t>)</a:t>
            </a:r>
            <a:r>
              <a:rPr lang="ja-JP" altLang="en-US" sz="1200" dirty="0">
                <a:latin typeface="Yu Gothic UI" panose="020B0500000000000000" pitchFamily="50" charset="-128"/>
                <a:ea typeface="Yu Gothic UI" panose="020B0500000000000000" pitchFamily="50" charset="-128"/>
              </a:rPr>
              <a:t>の要件</a:t>
            </a:r>
            <a:endParaRPr kumimoji="1" lang="ja-JP" altLang="en-US" sz="1200" dirty="0">
              <a:latin typeface="Yu Gothic UI" panose="020B0500000000000000" pitchFamily="50" charset="-128"/>
              <a:ea typeface="Yu Gothic UI" panose="020B0500000000000000" pitchFamily="50" charset="-128"/>
            </a:endParaRPr>
          </a:p>
        </p:txBody>
      </p:sp>
      <p:cxnSp>
        <p:nvCxnSpPr>
          <p:cNvPr id="12" name="直線コネクタ 11">
            <a:extLst>
              <a:ext uri="{FF2B5EF4-FFF2-40B4-BE49-F238E27FC236}">
                <a16:creationId xmlns:a16="http://schemas.microsoft.com/office/drawing/2014/main" id="{C7495621-C386-3FE5-DC17-7CF9878D3D93}"/>
              </a:ext>
            </a:extLst>
          </p:cNvPr>
          <p:cNvCxnSpPr>
            <a:cxnSpLocks/>
          </p:cNvCxnSpPr>
          <p:nvPr/>
        </p:nvCxnSpPr>
        <p:spPr>
          <a:xfrm>
            <a:off x="4796071" y="2884364"/>
            <a:ext cx="4094433"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正方形/長方形 15">
            <a:extLst>
              <a:ext uri="{FF2B5EF4-FFF2-40B4-BE49-F238E27FC236}">
                <a16:creationId xmlns:a16="http://schemas.microsoft.com/office/drawing/2014/main" id="{20778E09-E7AC-DD19-BB5C-7E3BB4DDDAE3}"/>
              </a:ext>
            </a:extLst>
          </p:cNvPr>
          <p:cNvSpPr/>
          <p:nvPr/>
        </p:nvSpPr>
        <p:spPr>
          <a:xfrm>
            <a:off x="4794251" y="3040184"/>
            <a:ext cx="4095497" cy="520026"/>
          </a:xfrm>
          <a:prstGeom prst="rect">
            <a:avLst/>
          </a:prstGeom>
          <a:solidFill>
            <a:srgbClr val="C8BF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b="1" dirty="0">
                <a:solidFill>
                  <a:schemeClr val="tx1"/>
                </a:solidFill>
                <a:latin typeface="Yu Gothic UI" panose="020B0500000000000000" pitchFamily="50" charset="-128"/>
                <a:ea typeface="Yu Gothic UI" panose="020B0500000000000000" pitchFamily="50" charset="-128"/>
              </a:rPr>
              <a:t>①長期契約</a:t>
            </a:r>
            <a:endParaRPr kumimoji="1" lang="en-US" altLang="ja-JP" sz="1400" b="1" dirty="0">
              <a:solidFill>
                <a:schemeClr val="tx1"/>
              </a:solidFill>
              <a:latin typeface="Yu Gothic UI" panose="020B0500000000000000" pitchFamily="50" charset="-128"/>
              <a:ea typeface="Yu Gothic UI" panose="020B0500000000000000" pitchFamily="50" charset="-128"/>
            </a:endParaRPr>
          </a:p>
          <a:p>
            <a:r>
              <a:rPr lang="ja-JP" altLang="en-US" sz="1200" dirty="0">
                <a:solidFill>
                  <a:schemeClr val="tx1"/>
                </a:solidFill>
                <a:latin typeface="Yu Gothic UI" panose="020B0500000000000000" pitchFamily="50" charset="-128"/>
                <a:ea typeface="Yu Gothic UI" panose="020B0500000000000000" pitchFamily="50" charset="-128"/>
              </a:rPr>
              <a:t>・契約期間は原則</a:t>
            </a:r>
            <a:r>
              <a:rPr lang="en-US" altLang="ja-JP" sz="1200" dirty="0">
                <a:solidFill>
                  <a:schemeClr val="tx1"/>
                </a:solidFill>
                <a:latin typeface="Yu Gothic UI" panose="020B0500000000000000" pitchFamily="50" charset="-128"/>
                <a:ea typeface="Yu Gothic UI" panose="020B0500000000000000" pitchFamily="50" charset="-128"/>
              </a:rPr>
              <a:t>10</a:t>
            </a:r>
            <a:r>
              <a:rPr lang="ja-JP" altLang="en-US" sz="1200" dirty="0">
                <a:solidFill>
                  <a:schemeClr val="tx1"/>
                </a:solidFill>
                <a:latin typeface="Yu Gothic UI" panose="020B0500000000000000" pitchFamily="50" charset="-128"/>
                <a:ea typeface="Yu Gothic UI" panose="020B0500000000000000" pitchFamily="50" charset="-128"/>
              </a:rPr>
              <a:t>年とする</a:t>
            </a:r>
            <a:endParaRPr kumimoji="1" lang="ja-JP" altLang="en-US" sz="1200" dirty="0">
              <a:solidFill>
                <a:schemeClr val="tx1"/>
              </a:solidFill>
              <a:latin typeface="Yu Gothic UI" panose="020B0500000000000000" pitchFamily="50" charset="-128"/>
              <a:ea typeface="Yu Gothic UI" panose="020B0500000000000000" pitchFamily="50" charset="-128"/>
            </a:endParaRPr>
          </a:p>
        </p:txBody>
      </p:sp>
      <p:sp>
        <p:nvSpPr>
          <p:cNvPr id="19" name="正方形/長方形 18">
            <a:extLst>
              <a:ext uri="{FF2B5EF4-FFF2-40B4-BE49-F238E27FC236}">
                <a16:creationId xmlns:a16="http://schemas.microsoft.com/office/drawing/2014/main" id="{535FC456-2AE0-55B7-7B20-C717DFAED8D8}"/>
              </a:ext>
            </a:extLst>
          </p:cNvPr>
          <p:cNvSpPr/>
          <p:nvPr/>
        </p:nvSpPr>
        <p:spPr>
          <a:xfrm>
            <a:off x="4794251" y="3652153"/>
            <a:ext cx="4095497" cy="896891"/>
          </a:xfrm>
          <a:prstGeom prst="rect">
            <a:avLst/>
          </a:prstGeom>
          <a:solidFill>
            <a:srgbClr val="C8BF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b="1" dirty="0">
                <a:solidFill>
                  <a:schemeClr val="tx1"/>
                </a:solidFill>
                <a:latin typeface="Yu Gothic UI" panose="020B0500000000000000" pitchFamily="50" charset="-128"/>
                <a:ea typeface="Yu Gothic UI" panose="020B0500000000000000" pitchFamily="50" charset="-128"/>
              </a:rPr>
              <a:t>②性能発注</a:t>
            </a:r>
            <a:endParaRPr kumimoji="1" lang="en-US" altLang="ja-JP" sz="1400" b="1" dirty="0">
              <a:solidFill>
                <a:schemeClr val="tx1"/>
              </a:solidFill>
              <a:latin typeface="Yu Gothic UI" panose="020B0500000000000000" pitchFamily="50" charset="-128"/>
              <a:ea typeface="Yu Gothic UI" panose="020B0500000000000000" pitchFamily="50" charset="-128"/>
            </a:endParaRPr>
          </a:p>
          <a:p>
            <a:r>
              <a:rPr lang="ja-JP" altLang="en-US" sz="1200" dirty="0">
                <a:solidFill>
                  <a:schemeClr val="tx1"/>
                </a:solidFill>
                <a:latin typeface="Yu Gothic UI" panose="020B0500000000000000" pitchFamily="50" charset="-128"/>
                <a:ea typeface="Yu Gothic UI" panose="020B0500000000000000" pitchFamily="50" charset="-128"/>
              </a:rPr>
              <a:t>・性能発注を原則とする、ただし、管理については、移行措置として、仕様発注から開始し、段階的に性能発注は段階的に移行していくことも可能</a:t>
            </a:r>
            <a:endParaRPr kumimoji="1" lang="ja-JP" altLang="en-US" sz="1200" dirty="0">
              <a:solidFill>
                <a:schemeClr val="tx1"/>
              </a:solidFill>
              <a:latin typeface="Yu Gothic UI" panose="020B0500000000000000" pitchFamily="50" charset="-128"/>
              <a:ea typeface="Yu Gothic UI" panose="020B0500000000000000" pitchFamily="50" charset="-128"/>
            </a:endParaRPr>
          </a:p>
        </p:txBody>
      </p:sp>
      <p:sp>
        <p:nvSpPr>
          <p:cNvPr id="20" name="正方形/長方形 19">
            <a:extLst>
              <a:ext uri="{FF2B5EF4-FFF2-40B4-BE49-F238E27FC236}">
                <a16:creationId xmlns:a16="http://schemas.microsoft.com/office/drawing/2014/main" id="{0733DFAF-C5E0-6185-939B-12D473A44D1D}"/>
              </a:ext>
            </a:extLst>
          </p:cNvPr>
          <p:cNvSpPr/>
          <p:nvPr/>
        </p:nvSpPr>
        <p:spPr>
          <a:xfrm>
            <a:off x="4794251" y="4640987"/>
            <a:ext cx="4095497" cy="730791"/>
          </a:xfrm>
          <a:prstGeom prst="rect">
            <a:avLst/>
          </a:prstGeom>
          <a:solidFill>
            <a:srgbClr val="C8BF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b="1" dirty="0">
                <a:solidFill>
                  <a:schemeClr val="tx1"/>
                </a:solidFill>
                <a:latin typeface="Yu Gothic UI" panose="020B0500000000000000" pitchFamily="50" charset="-128"/>
                <a:ea typeface="Yu Gothic UI" panose="020B0500000000000000" pitchFamily="50" charset="-128"/>
              </a:rPr>
              <a:t>③維持管理と更新の一体マネジメント</a:t>
            </a:r>
            <a:endParaRPr kumimoji="1" lang="en-US" altLang="ja-JP" sz="1400" b="1" dirty="0">
              <a:solidFill>
                <a:schemeClr val="tx1"/>
              </a:solidFill>
              <a:latin typeface="Yu Gothic UI" panose="020B0500000000000000" pitchFamily="50" charset="-128"/>
              <a:ea typeface="Yu Gothic UI" panose="020B0500000000000000" pitchFamily="50" charset="-128"/>
            </a:endParaRPr>
          </a:p>
          <a:p>
            <a:r>
              <a:rPr lang="ja-JP" altLang="en-US" sz="1200" dirty="0">
                <a:solidFill>
                  <a:schemeClr val="tx1"/>
                </a:solidFill>
                <a:latin typeface="Yu Gothic UI" panose="020B0500000000000000" pitchFamily="50" charset="-128"/>
                <a:ea typeface="Yu Gothic UI" panose="020B0500000000000000" pitchFamily="50" charset="-128"/>
              </a:rPr>
              <a:t>・維持管理と更新を一体的に最適化する方式として「更新実施型」と「更新支援型」を基本とする。（詳細は次頁）</a:t>
            </a:r>
            <a:endParaRPr kumimoji="1" lang="ja-JP" altLang="en-US" sz="1200" dirty="0">
              <a:solidFill>
                <a:schemeClr val="tx1"/>
              </a:solidFill>
              <a:latin typeface="Yu Gothic UI" panose="020B0500000000000000" pitchFamily="50" charset="-128"/>
              <a:ea typeface="Yu Gothic UI" panose="020B0500000000000000" pitchFamily="50" charset="-128"/>
            </a:endParaRPr>
          </a:p>
        </p:txBody>
      </p:sp>
      <p:sp>
        <p:nvSpPr>
          <p:cNvPr id="21" name="正方形/長方形 20">
            <a:extLst>
              <a:ext uri="{FF2B5EF4-FFF2-40B4-BE49-F238E27FC236}">
                <a16:creationId xmlns:a16="http://schemas.microsoft.com/office/drawing/2014/main" id="{B9A59907-95E2-8381-1B90-7381607DD79B}"/>
              </a:ext>
            </a:extLst>
          </p:cNvPr>
          <p:cNvSpPr/>
          <p:nvPr/>
        </p:nvSpPr>
        <p:spPr>
          <a:xfrm>
            <a:off x="4794251" y="5463721"/>
            <a:ext cx="4095497" cy="730791"/>
          </a:xfrm>
          <a:prstGeom prst="rect">
            <a:avLst/>
          </a:prstGeom>
          <a:solidFill>
            <a:srgbClr val="C8BF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400" b="1" dirty="0">
                <a:solidFill>
                  <a:schemeClr val="tx1"/>
                </a:solidFill>
                <a:latin typeface="Yu Gothic UI" panose="020B0500000000000000" pitchFamily="50" charset="-128"/>
                <a:ea typeface="Yu Gothic UI" panose="020B0500000000000000" pitchFamily="50" charset="-128"/>
              </a:rPr>
              <a:t>④プロフィットシェア</a:t>
            </a:r>
            <a:endParaRPr kumimoji="1" lang="en-US" altLang="ja-JP" sz="1400" b="1" dirty="0">
              <a:solidFill>
                <a:schemeClr val="tx1"/>
              </a:solidFill>
              <a:latin typeface="Yu Gothic UI" panose="020B0500000000000000" pitchFamily="50" charset="-128"/>
              <a:ea typeface="Yu Gothic UI" panose="020B0500000000000000" pitchFamily="50" charset="-128"/>
            </a:endParaRPr>
          </a:p>
          <a:p>
            <a:r>
              <a:rPr lang="ja-JP" altLang="en-US" sz="1200" dirty="0">
                <a:solidFill>
                  <a:schemeClr val="tx1"/>
                </a:solidFill>
                <a:latin typeface="Yu Gothic UI" panose="020B0500000000000000" pitchFamily="50" charset="-128"/>
                <a:ea typeface="Yu Gothic UI" panose="020B0500000000000000" pitchFamily="50" charset="-128"/>
              </a:rPr>
              <a:t>・ライフサイクルコスト縮減の提案を促進するため仕組みを導入すること。</a:t>
            </a:r>
            <a:endParaRPr kumimoji="1" lang="ja-JP" altLang="en-US" sz="1200" dirty="0">
              <a:solidFill>
                <a:schemeClr val="tx1"/>
              </a:solidFill>
              <a:latin typeface="Yu Gothic UI" panose="020B0500000000000000" pitchFamily="50" charset="-128"/>
              <a:ea typeface="Yu Gothic UI" panose="020B0500000000000000" pitchFamily="50" charset="-128"/>
            </a:endParaRPr>
          </a:p>
        </p:txBody>
      </p:sp>
      <p:cxnSp>
        <p:nvCxnSpPr>
          <p:cNvPr id="22" name="直線コネクタ 21">
            <a:extLst>
              <a:ext uri="{FF2B5EF4-FFF2-40B4-BE49-F238E27FC236}">
                <a16:creationId xmlns:a16="http://schemas.microsoft.com/office/drawing/2014/main" id="{600ABEEE-7630-6462-640A-5D35CA4BDF3D}"/>
              </a:ext>
            </a:extLst>
          </p:cNvPr>
          <p:cNvCxnSpPr>
            <a:cxnSpLocks/>
          </p:cNvCxnSpPr>
          <p:nvPr/>
        </p:nvCxnSpPr>
        <p:spPr>
          <a:xfrm>
            <a:off x="385763" y="2884364"/>
            <a:ext cx="4186237"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1240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5E1C6-E9F3-199B-1122-EEECBF94FFF6}"/>
            </a:ext>
          </a:extLst>
        </p:cNvPr>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4A0F93E5-E5A8-2F76-8A7A-B33BAEA11596}"/>
              </a:ext>
            </a:extLst>
          </p:cNvPr>
          <p:cNvSpPr>
            <a:spLocks noGrp="1"/>
          </p:cNvSpPr>
          <p:nvPr>
            <p:ph type="body" sz="quarter" idx="13"/>
          </p:nvPr>
        </p:nvSpPr>
        <p:spPr/>
        <p:txBody>
          <a:bodyPr/>
          <a:lstStyle/>
          <a:p>
            <a:r>
              <a:rPr lang="ja-JP" altLang="en-US" dirty="0"/>
              <a:t>ウォーター</a:t>
            </a:r>
            <a:r>
              <a:rPr lang="en-US" altLang="ja-JP" dirty="0"/>
              <a:t>PPP</a:t>
            </a:r>
            <a:r>
              <a:rPr lang="ja-JP" altLang="en-US" dirty="0"/>
              <a:t>（管理・更新一体マネジメント）の方式として「更新実施型」と「更新支援型」が存在します。</a:t>
            </a:r>
            <a:endParaRPr lang="en-US" altLang="ja-JP" dirty="0"/>
          </a:p>
          <a:p>
            <a:r>
              <a:rPr lang="ja-JP" altLang="en-US" b="1" u="sng" dirty="0"/>
              <a:t>民間事業者での更新工事実施有無</a:t>
            </a:r>
            <a:r>
              <a:rPr lang="ja-JP" altLang="en-US" dirty="0"/>
              <a:t>が「更新実施型」と「更新支援型」での大きな違いとなります。</a:t>
            </a:r>
          </a:p>
        </p:txBody>
      </p:sp>
      <p:sp>
        <p:nvSpPr>
          <p:cNvPr id="3" name="タイトル 2">
            <a:extLst>
              <a:ext uri="{FF2B5EF4-FFF2-40B4-BE49-F238E27FC236}">
                <a16:creationId xmlns:a16="http://schemas.microsoft.com/office/drawing/2014/main" id="{7BCB9C1A-6561-8D71-DA5A-0935D8C8EECA}"/>
              </a:ext>
            </a:extLst>
          </p:cNvPr>
          <p:cNvSpPr>
            <a:spLocks noGrp="1"/>
          </p:cNvSpPr>
          <p:nvPr>
            <p:ph type="title"/>
          </p:nvPr>
        </p:nvSpPr>
        <p:spPr/>
        <p:txBody>
          <a:bodyPr/>
          <a:lstStyle/>
          <a:p>
            <a:r>
              <a:rPr kumimoji="1" lang="ja-JP" altLang="en-US" dirty="0"/>
              <a:t>２</a:t>
            </a:r>
            <a:r>
              <a:rPr kumimoji="1" lang="en-US" altLang="ja-JP" dirty="0"/>
              <a:t>.</a:t>
            </a:r>
            <a:r>
              <a:rPr kumimoji="1" lang="ja-JP" altLang="en-US" dirty="0"/>
              <a:t>ウォーター</a:t>
            </a:r>
            <a:r>
              <a:rPr kumimoji="1" lang="en-US" altLang="ja-JP" dirty="0"/>
              <a:t>PPP</a:t>
            </a:r>
            <a:r>
              <a:rPr kumimoji="1" lang="ja-JP" altLang="en-US" dirty="0"/>
              <a:t>の概要</a:t>
            </a:r>
            <a:br>
              <a:rPr kumimoji="1" lang="en-US" altLang="ja-JP" dirty="0"/>
            </a:br>
            <a:r>
              <a:rPr kumimoji="1" lang="ja-JP" altLang="en-US" dirty="0"/>
              <a:t>　管理・更新一体型マネジメントの方式</a:t>
            </a:r>
          </a:p>
        </p:txBody>
      </p:sp>
      <p:sp>
        <p:nvSpPr>
          <p:cNvPr id="5" name="テキスト ボックス 4">
            <a:extLst>
              <a:ext uri="{FF2B5EF4-FFF2-40B4-BE49-F238E27FC236}">
                <a16:creationId xmlns:a16="http://schemas.microsoft.com/office/drawing/2014/main" id="{2344C3C9-FA22-EFB2-0D98-8994F7DDE0A4}"/>
              </a:ext>
            </a:extLst>
          </p:cNvPr>
          <p:cNvSpPr txBox="1"/>
          <p:nvPr/>
        </p:nvSpPr>
        <p:spPr>
          <a:xfrm>
            <a:off x="6316134" y="6291314"/>
            <a:ext cx="3872635" cy="261610"/>
          </a:xfrm>
          <a:prstGeom prst="rect">
            <a:avLst/>
          </a:prstGeom>
          <a:noFill/>
        </p:spPr>
        <p:txBody>
          <a:bodyPr wrap="square" rtlCol="0">
            <a:spAutoFit/>
          </a:bodyPr>
          <a:lstStyle/>
          <a:p>
            <a:pPr marL="0" indent="0" algn="l">
              <a:spcAft>
                <a:spcPts val="600"/>
              </a:spcAft>
              <a:buFont typeface="+mj-lt"/>
              <a:buNone/>
            </a:pPr>
            <a:r>
              <a:rPr lang="ja-JP" altLang="en-US" sz="1100" dirty="0">
                <a:latin typeface="Yu Gothic UI" panose="020B0500000000000000" pitchFamily="50" charset="-128"/>
                <a:ea typeface="Yu Gothic UI" panose="020B0500000000000000" pitchFamily="50" charset="-128"/>
              </a:rPr>
              <a:t>出典：ウォーター</a:t>
            </a:r>
            <a:r>
              <a:rPr lang="en-US" altLang="ja-JP" sz="1100" dirty="0">
                <a:latin typeface="Yu Gothic UI" panose="020B0500000000000000" pitchFamily="50" charset="-128"/>
                <a:ea typeface="Yu Gothic UI" panose="020B0500000000000000" pitchFamily="50" charset="-128"/>
              </a:rPr>
              <a:t>PPP</a:t>
            </a:r>
            <a:r>
              <a:rPr lang="ja-JP" altLang="en-US" sz="1100" dirty="0">
                <a:latin typeface="Yu Gothic UI" panose="020B0500000000000000" pitchFamily="50" charset="-128"/>
                <a:ea typeface="Yu Gothic UI" panose="020B0500000000000000" pitchFamily="50" charset="-128"/>
              </a:rPr>
              <a:t>について（国土交通省）</a:t>
            </a:r>
            <a:endParaRPr kumimoji="1" lang="ja-JP" altLang="en-US" sz="1100" dirty="0">
              <a:latin typeface="Yu Gothic UI" panose="020B0500000000000000" pitchFamily="50" charset="-128"/>
              <a:ea typeface="Yu Gothic UI" panose="020B0500000000000000" pitchFamily="50" charset="-128"/>
            </a:endParaRPr>
          </a:p>
        </p:txBody>
      </p:sp>
      <p:pic>
        <p:nvPicPr>
          <p:cNvPr id="8" name="図 7">
            <a:extLst>
              <a:ext uri="{FF2B5EF4-FFF2-40B4-BE49-F238E27FC236}">
                <a16:creationId xmlns:a16="http://schemas.microsoft.com/office/drawing/2014/main" id="{3876D086-76B5-627B-1444-74BA740F72AF}"/>
              </a:ext>
            </a:extLst>
          </p:cNvPr>
          <p:cNvPicPr>
            <a:picLocks noChangeAspect="1"/>
          </p:cNvPicPr>
          <p:nvPr/>
        </p:nvPicPr>
        <p:blipFill>
          <a:blip r:embed="rId2"/>
          <a:stretch>
            <a:fillRect/>
          </a:stretch>
        </p:blipFill>
        <p:spPr>
          <a:xfrm>
            <a:off x="1043873" y="2413752"/>
            <a:ext cx="6885479" cy="3850930"/>
          </a:xfrm>
          <a:prstGeom prst="rect">
            <a:avLst/>
          </a:prstGeom>
        </p:spPr>
      </p:pic>
      <p:grpSp>
        <p:nvGrpSpPr>
          <p:cNvPr id="9" name="グループ化 8">
            <a:extLst>
              <a:ext uri="{FF2B5EF4-FFF2-40B4-BE49-F238E27FC236}">
                <a16:creationId xmlns:a16="http://schemas.microsoft.com/office/drawing/2014/main" id="{FBA62738-6899-EC8D-DEE9-AECC8ED0EEDA}"/>
              </a:ext>
            </a:extLst>
          </p:cNvPr>
          <p:cNvGrpSpPr/>
          <p:nvPr/>
        </p:nvGrpSpPr>
        <p:grpSpPr>
          <a:xfrm>
            <a:off x="3273464" y="4820037"/>
            <a:ext cx="5599763" cy="1471277"/>
            <a:chOff x="10544309" y="2078541"/>
            <a:chExt cx="5599763" cy="1078670"/>
          </a:xfrm>
          <a:solidFill>
            <a:srgbClr val="C8BFAA"/>
          </a:solidFill>
        </p:grpSpPr>
        <p:sp>
          <p:nvSpPr>
            <p:cNvPr id="10" name="二等辺三角形 9">
              <a:extLst>
                <a:ext uri="{FF2B5EF4-FFF2-40B4-BE49-F238E27FC236}">
                  <a16:creationId xmlns:a16="http://schemas.microsoft.com/office/drawing/2014/main" id="{48CCE9EC-A87E-8E76-D24E-8B3C489F24A0}"/>
                </a:ext>
              </a:extLst>
            </p:cNvPr>
            <p:cNvSpPr/>
            <p:nvPr/>
          </p:nvSpPr>
          <p:spPr bwMode="auto">
            <a:xfrm rot="18641606">
              <a:off x="11018945" y="2198933"/>
              <a:ext cx="232444" cy="977032"/>
            </a:xfrm>
            <a:prstGeom prst="triangle">
              <a:avLst>
                <a:gd name="adj" fmla="val 100000"/>
              </a:avLst>
            </a:prstGeom>
            <a:grpFill/>
            <a:ln w="3175"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ja-JP" altLang="en-US" sz="1050" dirty="0"/>
            </a:p>
          </p:txBody>
        </p:sp>
        <p:sp>
          <p:nvSpPr>
            <p:cNvPr id="13" name="四角形: 角を丸くする 12">
              <a:extLst>
                <a:ext uri="{FF2B5EF4-FFF2-40B4-BE49-F238E27FC236}">
                  <a16:creationId xmlns:a16="http://schemas.microsoft.com/office/drawing/2014/main" id="{4C7C85AC-79B1-DF4D-575C-DDF0922F9073}"/>
                </a:ext>
              </a:extLst>
            </p:cNvPr>
            <p:cNvSpPr/>
            <p:nvPr/>
          </p:nvSpPr>
          <p:spPr bwMode="auto">
            <a:xfrm>
              <a:off x="10544309" y="2809887"/>
              <a:ext cx="1406916" cy="347324"/>
            </a:xfrm>
            <a:prstGeom prst="roundRect">
              <a:avLst/>
            </a:prstGeom>
            <a:grpFill/>
            <a:ln w="3175"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200" b="1" dirty="0">
                  <a:latin typeface="Yu Gothic UI" panose="020B0500000000000000" pitchFamily="50" charset="-128"/>
                  <a:ea typeface="Yu Gothic UI" panose="020B0500000000000000" pitchFamily="50" charset="-128"/>
                  <a:cs typeface="Meiryo UI" panose="020B0604030504040204" pitchFamily="50" charset="-128"/>
                </a:rPr>
                <a:t>更新工事を含めて民間事業者にて実施</a:t>
              </a:r>
            </a:p>
          </p:txBody>
        </p:sp>
        <p:sp>
          <p:nvSpPr>
            <p:cNvPr id="14" name="二等辺三角形 13">
              <a:extLst>
                <a:ext uri="{FF2B5EF4-FFF2-40B4-BE49-F238E27FC236}">
                  <a16:creationId xmlns:a16="http://schemas.microsoft.com/office/drawing/2014/main" id="{177FF17E-4754-CA41-022B-BFFF08B0227F}"/>
                </a:ext>
              </a:extLst>
            </p:cNvPr>
            <p:cNvSpPr/>
            <p:nvPr/>
          </p:nvSpPr>
          <p:spPr bwMode="auto">
            <a:xfrm rot="16735819">
              <a:off x="14700218" y="1708076"/>
              <a:ext cx="305442" cy="1209862"/>
            </a:xfrm>
            <a:prstGeom prst="triangle">
              <a:avLst>
                <a:gd name="adj" fmla="val 100000"/>
              </a:avLst>
            </a:prstGeom>
            <a:grpFill/>
            <a:ln w="3175"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ja-JP" altLang="en-US" sz="1050" dirty="0"/>
            </a:p>
          </p:txBody>
        </p:sp>
        <p:sp>
          <p:nvSpPr>
            <p:cNvPr id="15" name="四角形: 角を丸くする 14">
              <a:extLst>
                <a:ext uri="{FF2B5EF4-FFF2-40B4-BE49-F238E27FC236}">
                  <a16:creationId xmlns:a16="http://schemas.microsoft.com/office/drawing/2014/main" id="{D441594C-8587-403C-78B9-EEF4C137B2C5}"/>
                </a:ext>
              </a:extLst>
            </p:cNvPr>
            <p:cNvSpPr/>
            <p:nvPr/>
          </p:nvSpPr>
          <p:spPr bwMode="auto">
            <a:xfrm>
              <a:off x="14821676" y="2078541"/>
              <a:ext cx="1322396" cy="454183"/>
            </a:xfrm>
            <a:prstGeom prst="roundRect">
              <a:avLst/>
            </a:prstGeom>
            <a:grpFill/>
            <a:ln w="3175"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kumimoji="1" lang="ja-JP" altLang="en-US" sz="1200" b="1" dirty="0">
                  <a:latin typeface="Yu Gothic UI" panose="020B0500000000000000" pitchFamily="50" charset="-128"/>
                  <a:ea typeface="Yu Gothic UI" panose="020B0500000000000000" pitchFamily="50" charset="-128"/>
                  <a:cs typeface="Meiryo UI" panose="020B0604030504040204" pitchFamily="50" charset="-128"/>
                </a:rPr>
                <a:t>更新工事は実施せず更新計画案の作成を支援</a:t>
              </a:r>
            </a:p>
          </p:txBody>
        </p:sp>
      </p:grpSp>
      <p:sp>
        <p:nvSpPr>
          <p:cNvPr id="17" name="テキスト ボックス 16">
            <a:extLst>
              <a:ext uri="{FF2B5EF4-FFF2-40B4-BE49-F238E27FC236}">
                <a16:creationId xmlns:a16="http://schemas.microsoft.com/office/drawing/2014/main" id="{E91A340D-9BE0-0EE2-D00B-1DCF5AD0776D}"/>
              </a:ext>
            </a:extLst>
          </p:cNvPr>
          <p:cNvSpPr txBox="1"/>
          <p:nvPr/>
        </p:nvSpPr>
        <p:spPr>
          <a:xfrm>
            <a:off x="1043873" y="2037963"/>
            <a:ext cx="6856202" cy="276999"/>
          </a:xfrm>
          <a:prstGeom prst="rect">
            <a:avLst/>
          </a:prstGeom>
          <a:noFill/>
        </p:spPr>
        <p:txBody>
          <a:bodyPr wrap="square" rtlCol="0">
            <a:spAutoFit/>
          </a:bodyPr>
          <a:lstStyle/>
          <a:p>
            <a:pPr marL="0" indent="0" algn="ctr">
              <a:spcAft>
                <a:spcPts val="600"/>
              </a:spcAft>
              <a:buFont typeface="+mj-lt"/>
              <a:buNone/>
            </a:pPr>
            <a:r>
              <a:rPr lang="ja-JP" altLang="en-US" sz="1200" dirty="0">
                <a:latin typeface="Yu Gothic UI" panose="020B0500000000000000" pitchFamily="50" charset="-128"/>
                <a:ea typeface="Yu Gothic UI" panose="020B0500000000000000" pitchFamily="50" charset="-128"/>
              </a:rPr>
              <a:t>ウォーター</a:t>
            </a:r>
            <a:r>
              <a:rPr lang="en-US" altLang="ja-JP" sz="1200" dirty="0">
                <a:latin typeface="Yu Gothic UI" panose="020B0500000000000000" pitchFamily="50" charset="-128"/>
                <a:ea typeface="Yu Gothic UI" panose="020B0500000000000000" pitchFamily="50" charset="-128"/>
              </a:rPr>
              <a:t>PPP(</a:t>
            </a:r>
            <a:r>
              <a:rPr lang="ja-JP" altLang="en-US" sz="1200" dirty="0">
                <a:latin typeface="Yu Gothic UI" panose="020B0500000000000000" pitchFamily="50" charset="-128"/>
                <a:ea typeface="Yu Gothic UI" panose="020B0500000000000000" pitchFamily="50" charset="-128"/>
              </a:rPr>
              <a:t>管理・更新一体型のマネジメント</a:t>
            </a:r>
            <a:r>
              <a:rPr lang="en-US" altLang="ja-JP" sz="1200" dirty="0">
                <a:latin typeface="Yu Gothic UI" panose="020B0500000000000000" pitchFamily="50" charset="-128"/>
                <a:ea typeface="Yu Gothic UI" panose="020B0500000000000000" pitchFamily="50" charset="-128"/>
              </a:rPr>
              <a:t>)</a:t>
            </a:r>
            <a:r>
              <a:rPr lang="ja-JP" altLang="en-US" sz="1200" dirty="0">
                <a:latin typeface="Yu Gothic UI" panose="020B0500000000000000" pitchFamily="50" charset="-128"/>
                <a:ea typeface="Yu Gothic UI" panose="020B0500000000000000" pitchFamily="50" charset="-128"/>
              </a:rPr>
              <a:t>の方式</a:t>
            </a:r>
            <a:endParaRPr kumimoji="1" lang="ja-JP" altLang="en-US" sz="1200" dirty="0">
              <a:latin typeface="Yu Gothic UI" panose="020B0500000000000000" pitchFamily="50" charset="-128"/>
              <a:ea typeface="Yu Gothic UI" panose="020B0500000000000000" pitchFamily="50" charset="-128"/>
            </a:endParaRPr>
          </a:p>
        </p:txBody>
      </p:sp>
      <p:cxnSp>
        <p:nvCxnSpPr>
          <p:cNvPr id="18" name="直線コネクタ 17">
            <a:extLst>
              <a:ext uri="{FF2B5EF4-FFF2-40B4-BE49-F238E27FC236}">
                <a16:creationId xmlns:a16="http://schemas.microsoft.com/office/drawing/2014/main" id="{BA51D5E1-8126-5A95-04AB-973B9E64B331}"/>
              </a:ext>
            </a:extLst>
          </p:cNvPr>
          <p:cNvCxnSpPr>
            <a:cxnSpLocks/>
          </p:cNvCxnSpPr>
          <p:nvPr/>
        </p:nvCxnSpPr>
        <p:spPr>
          <a:xfrm>
            <a:off x="1075598" y="2314962"/>
            <a:ext cx="682577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7932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A1815-241C-980A-715F-69F2DEF4AA6B}"/>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F11D909E-9D63-3D58-2CC8-11C4E26FBCA7}"/>
              </a:ext>
            </a:extLst>
          </p:cNvPr>
          <p:cNvSpPr>
            <a:spLocks noGrp="1"/>
          </p:cNvSpPr>
          <p:nvPr>
            <p:ph type="title"/>
          </p:nvPr>
        </p:nvSpPr>
        <p:spPr/>
        <p:txBody>
          <a:bodyPr/>
          <a:lstStyle/>
          <a:p>
            <a:r>
              <a:rPr lang="ja-JP" altLang="en-US" dirty="0"/>
              <a:t>２</a:t>
            </a:r>
            <a:r>
              <a:rPr lang="en-US" altLang="ja-JP" dirty="0"/>
              <a:t>.</a:t>
            </a:r>
            <a:r>
              <a:rPr lang="ja-JP" altLang="en-US" dirty="0"/>
              <a:t>ウォーター</a:t>
            </a:r>
            <a:r>
              <a:rPr lang="en-US" altLang="ja-JP" dirty="0"/>
              <a:t>PPP</a:t>
            </a:r>
            <a:r>
              <a:rPr lang="ja-JP" altLang="en-US" dirty="0"/>
              <a:t>の概要</a:t>
            </a:r>
            <a:br>
              <a:rPr lang="en-US" altLang="ja-JP" dirty="0"/>
            </a:br>
            <a:r>
              <a:rPr lang="ja-JP" altLang="en-US" dirty="0"/>
              <a:t>　受託者の体制</a:t>
            </a:r>
            <a:endParaRPr kumimoji="1" lang="ja-JP" altLang="en-US" dirty="0"/>
          </a:p>
        </p:txBody>
      </p:sp>
      <p:sp>
        <p:nvSpPr>
          <p:cNvPr id="5" name="テキスト プレースホルダー 4">
            <a:extLst>
              <a:ext uri="{FF2B5EF4-FFF2-40B4-BE49-F238E27FC236}">
                <a16:creationId xmlns:a16="http://schemas.microsoft.com/office/drawing/2014/main" id="{28C82838-8AC9-31E4-E7DE-9C8B114EA7B0}"/>
              </a:ext>
            </a:extLst>
          </p:cNvPr>
          <p:cNvSpPr>
            <a:spLocks noGrp="1"/>
          </p:cNvSpPr>
          <p:nvPr>
            <p:ph type="body" sz="quarter" idx="13"/>
          </p:nvPr>
        </p:nvSpPr>
        <p:spPr/>
        <p:txBody>
          <a:bodyPr/>
          <a:lstStyle/>
          <a:p>
            <a:r>
              <a:rPr lang="ja-JP" altLang="en-US" dirty="0"/>
              <a:t>ウォーター</a:t>
            </a:r>
            <a:r>
              <a:rPr lang="en-US" altLang="ja-JP" dirty="0"/>
              <a:t>PPP</a:t>
            </a:r>
            <a:r>
              <a:rPr lang="ja-JP" altLang="en-US" dirty="0"/>
              <a:t>では複数の業務が対象となるため、単独の民間事業者での参画の他、複数事業者が協力し、</a:t>
            </a:r>
            <a:r>
              <a:rPr lang="en-US" altLang="ja-JP" dirty="0"/>
              <a:t>JV</a:t>
            </a:r>
            <a:r>
              <a:rPr lang="ja-JP" altLang="en-US" dirty="0"/>
              <a:t>組成や</a:t>
            </a:r>
            <a:r>
              <a:rPr lang="en-US" altLang="ja-JP" dirty="0"/>
              <a:t>SPC</a:t>
            </a:r>
            <a:r>
              <a:rPr lang="ja-JP" altLang="en-US" dirty="0"/>
              <a:t>等の新会社を設立することが想定されます。</a:t>
            </a:r>
          </a:p>
        </p:txBody>
      </p:sp>
      <p:pic>
        <p:nvPicPr>
          <p:cNvPr id="9" name="図 8">
            <a:extLst>
              <a:ext uri="{FF2B5EF4-FFF2-40B4-BE49-F238E27FC236}">
                <a16:creationId xmlns:a16="http://schemas.microsoft.com/office/drawing/2014/main" id="{0217BF31-24F4-C007-A340-64C335CDC0FE}"/>
              </a:ext>
            </a:extLst>
          </p:cNvPr>
          <p:cNvPicPr>
            <a:picLocks noChangeAspect="1"/>
          </p:cNvPicPr>
          <p:nvPr/>
        </p:nvPicPr>
        <p:blipFill>
          <a:blip r:embed="rId2"/>
          <a:srcRect l="43260" t="40265" r="3772" b="9022"/>
          <a:stretch>
            <a:fillRect/>
          </a:stretch>
        </p:blipFill>
        <p:spPr>
          <a:xfrm>
            <a:off x="1117600" y="2265322"/>
            <a:ext cx="6688666" cy="3752987"/>
          </a:xfrm>
          <a:prstGeom prst="rect">
            <a:avLst/>
          </a:prstGeom>
        </p:spPr>
      </p:pic>
      <p:sp>
        <p:nvSpPr>
          <p:cNvPr id="10" name="正方形/長方形 9">
            <a:extLst>
              <a:ext uri="{FF2B5EF4-FFF2-40B4-BE49-F238E27FC236}">
                <a16:creationId xmlns:a16="http://schemas.microsoft.com/office/drawing/2014/main" id="{64BB1B7C-88C5-9BCE-FB05-0572EA163102}"/>
              </a:ext>
            </a:extLst>
          </p:cNvPr>
          <p:cNvSpPr/>
          <p:nvPr/>
        </p:nvSpPr>
        <p:spPr>
          <a:xfrm>
            <a:off x="1198344" y="2050120"/>
            <a:ext cx="6378574" cy="0"/>
          </a:xfrm>
          <a:prstGeom prst="rect">
            <a:avLst/>
          </a:prstGeom>
          <a:solidFill>
            <a:schemeClr val="accent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59592" tIns="106395" rIns="159592" bIns="106395" numCol="1" spcCol="0" rtlCol="0" fromWordArt="0" anchor="b" anchorCtr="0" forceAA="0" compatLnSpc="1">
            <a:prstTxWarp prst="textNoShape">
              <a:avLst/>
            </a:prstTxWarp>
            <a:noAutofit/>
          </a:bodyPr>
          <a:lstStyle/>
          <a:p>
            <a:pPr algn="ctr" defTabSz="1350953" eaLnBrk="0" hangingPunct="0">
              <a:lnSpc>
                <a:spcPct val="120000"/>
              </a:lnSpc>
              <a:spcBef>
                <a:spcPct val="40000"/>
              </a:spcBef>
            </a:pPr>
            <a:r>
              <a:rPr kumimoji="0" lang="ja-JP" altLang="en-US" sz="1337" kern="100" dirty="0">
                <a:solidFill>
                  <a:srgbClr val="000000"/>
                </a:solidFill>
                <a:latin typeface="Yu Gothic UI" panose="020B0500000000000000" pitchFamily="50" charset="-128"/>
                <a:ea typeface="Yu Gothic UI" panose="020B0500000000000000" pitchFamily="50" charset="-128"/>
                <a:cs typeface="Courier New" panose="02070309020205020404" pitchFamily="49" charset="0"/>
              </a:rPr>
              <a:t>　　ウォーター</a:t>
            </a:r>
            <a:r>
              <a:rPr kumimoji="0" lang="en-US" altLang="ja-JP" sz="1337" kern="100" dirty="0">
                <a:solidFill>
                  <a:srgbClr val="000000"/>
                </a:solidFill>
                <a:latin typeface="Yu Gothic UI" panose="020B0500000000000000" pitchFamily="50" charset="-128"/>
                <a:ea typeface="Yu Gothic UI" panose="020B0500000000000000" pitchFamily="50" charset="-128"/>
                <a:cs typeface="Courier New" panose="02070309020205020404" pitchFamily="49" charset="0"/>
              </a:rPr>
              <a:t>PPP</a:t>
            </a:r>
            <a:r>
              <a:rPr kumimoji="0" lang="ja-JP" altLang="en-US" sz="1337" kern="100" dirty="0">
                <a:solidFill>
                  <a:srgbClr val="000000"/>
                </a:solidFill>
                <a:latin typeface="Yu Gothic UI" panose="020B0500000000000000" pitchFamily="50" charset="-128"/>
                <a:ea typeface="Yu Gothic UI" panose="020B0500000000000000" pitchFamily="50" charset="-128"/>
                <a:cs typeface="Courier New" panose="02070309020205020404" pitchFamily="49" charset="0"/>
              </a:rPr>
              <a:t>（レベル</a:t>
            </a:r>
            <a:r>
              <a:rPr kumimoji="0" lang="en-US" altLang="ja-JP" sz="1337" kern="100" dirty="0">
                <a:solidFill>
                  <a:srgbClr val="000000"/>
                </a:solidFill>
                <a:latin typeface="Yu Gothic UI" panose="020B0500000000000000" pitchFamily="50" charset="-128"/>
                <a:ea typeface="Yu Gothic UI" panose="020B0500000000000000" pitchFamily="50" charset="-128"/>
                <a:cs typeface="Courier New" panose="02070309020205020404" pitchFamily="49" charset="0"/>
              </a:rPr>
              <a:t>3.5</a:t>
            </a:r>
            <a:r>
              <a:rPr kumimoji="0" lang="ja-JP" altLang="en-US" sz="1337" kern="100" dirty="0">
                <a:solidFill>
                  <a:srgbClr val="000000"/>
                </a:solidFill>
                <a:latin typeface="Yu Gothic UI" panose="020B0500000000000000" pitchFamily="50" charset="-128"/>
                <a:ea typeface="Yu Gothic UI" panose="020B0500000000000000" pitchFamily="50" charset="-128"/>
                <a:cs typeface="Courier New" panose="02070309020205020404" pitchFamily="49" charset="0"/>
              </a:rPr>
              <a:t>）受託者の体制（イメージ）</a:t>
            </a:r>
            <a:endParaRPr kumimoji="0" lang="ja-JP" altLang="ja-JP" sz="900" kern="100" dirty="0">
              <a:solidFill>
                <a:srgbClr val="000000"/>
              </a:solidFill>
              <a:latin typeface="Yu Gothic UI" panose="020B0500000000000000" pitchFamily="50" charset="-128"/>
              <a:ea typeface="Yu Gothic UI" panose="020B0500000000000000" pitchFamily="50" charset="-128"/>
              <a:cs typeface="Courier New" panose="02070309020205020404" pitchFamily="49" charset="0"/>
            </a:endParaRPr>
          </a:p>
        </p:txBody>
      </p:sp>
      <p:sp>
        <p:nvSpPr>
          <p:cNvPr id="11" name="テキスト ボックス 10">
            <a:extLst>
              <a:ext uri="{FF2B5EF4-FFF2-40B4-BE49-F238E27FC236}">
                <a16:creationId xmlns:a16="http://schemas.microsoft.com/office/drawing/2014/main" id="{EC68D97C-7CCE-FC08-FC66-63F941AD0C11}"/>
              </a:ext>
            </a:extLst>
          </p:cNvPr>
          <p:cNvSpPr txBox="1"/>
          <p:nvPr/>
        </p:nvSpPr>
        <p:spPr>
          <a:xfrm>
            <a:off x="4504266" y="6319476"/>
            <a:ext cx="5001606" cy="253916"/>
          </a:xfrm>
          <a:prstGeom prst="rect">
            <a:avLst/>
          </a:prstGeom>
          <a:noFill/>
        </p:spPr>
        <p:txBody>
          <a:bodyPr wrap="square">
            <a:spAutoFit/>
          </a:bodyPr>
          <a:lstStyle/>
          <a:p>
            <a:pPr marL="0" marR="0" lvl="0" indent="0" algn="l" defTabSz="914418"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rPr>
              <a:t>出典</a:t>
            </a:r>
            <a:r>
              <a:rPr lang="ja-JP" altLang="en-US" sz="1050" dirty="0">
                <a:solidFill>
                  <a:srgbClr val="000000"/>
                </a:solidFill>
                <a:latin typeface="Yu Gothic UI" panose="020B0500000000000000" pitchFamily="50" charset="-128"/>
                <a:ea typeface="Yu Gothic UI" panose="020B0500000000000000" pitchFamily="50" charset="-128"/>
              </a:rPr>
              <a:t>：</a:t>
            </a:r>
            <a:r>
              <a:rPr lang="ja-JP" altLang="en-US" sz="1050" dirty="0">
                <a:solidFill>
                  <a:srgbClr val="000000"/>
                </a:solidFill>
                <a:latin typeface="Yu Gothic UI" panose="020B0500000000000000" pitchFamily="50" charset="-128"/>
                <a:ea typeface="Yu Gothic UI" panose="020B0500000000000000" pitchFamily="50" charset="-128"/>
                <a:sym typeface="Wingdings" panose="05000000000000000000" pitchFamily="2" charset="2"/>
              </a:rPr>
              <a:t>下水道分野における ウォーター</a:t>
            </a:r>
            <a:r>
              <a:rPr lang="en-US" altLang="ja-JP" sz="1050" dirty="0">
                <a:solidFill>
                  <a:srgbClr val="000000"/>
                </a:solidFill>
                <a:latin typeface="Yu Gothic UI" panose="020B0500000000000000" pitchFamily="50" charset="-128"/>
                <a:ea typeface="Yu Gothic UI" panose="020B0500000000000000" pitchFamily="50" charset="-128"/>
                <a:sym typeface="Wingdings" panose="05000000000000000000" pitchFamily="2" charset="2"/>
              </a:rPr>
              <a:t>PPP </a:t>
            </a:r>
            <a:r>
              <a:rPr lang="ja-JP" altLang="en-US" sz="1050" dirty="0">
                <a:solidFill>
                  <a:srgbClr val="000000"/>
                </a:solidFill>
                <a:latin typeface="Yu Gothic UI" panose="020B0500000000000000" pitchFamily="50" charset="-128"/>
                <a:ea typeface="Yu Gothic UI" panose="020B0500000000000000" pitchFamily="50" charset="-128"/>
                <a:sym typeface="Wingdings" panose="05000000000000000000" pitchFamily="2" charset="2"/>
              </a:rPr>
              <a:t>ガイドライン 第 </a:t>
            </a:r>
            <a:r>
              <a:rPr lang="en-US" altLang="ja-JP" sz="1050" dirty="0">
                <a:solidFill>
                  <a:srgbClr val="000000"/>
                </a:solidFill>
                <a:latin typeface="Yu Gothic UI" panose="020B0500000000000000" pitchFamily="50" charset="-128"/>
                <a:ea typeface="Yu Gothic UI" panose="020B0500000000000000" pitchFamily="50" charset="-128"/>
                <a:sym typeface="Wingdings" panose="05000000000000000000" pitchFamily="2" charset="2"/>
              </a:rPr>
              <a:t>2.0 </a:t>
            </a:r>
            <a:r>
              <a:rPr lang="ja-JP" altLang="en-US" sz="1050" dirty="0">
                <a:solidFill>
                  <a:srgbClr val="000000"/>
                </a:solidFill>
                <a:latin typeface="Yu Gothic UI" panose="020B0500000000000000" pitchFamily="50" charset="-128"/>
                <a:ea typeface="Yu Gothic UI" panose="020B0500000000000000" pitchFamily="50" charset="-128"/>
                <a:sym typeface="Wingdings" panose="05000000000000000000" pitchFamily="2" charset="2"/>
              </a:rPr>
              <a:t>版 （国土交通省）</a:t>
            </a:r>
            <a:r>
              <a:rPr lang="en-US" altLang="ja-JP" sz="1050" dirty="0">
                <a:solidFill>
                  <a:srgbClr val="000000"/>
                </a:solidFill>
                <a:latin typeface="Yu Gothic UI" panose="020B0500000000000000" pitchFamily="50" charset="-128"/>
                <a:ea typeface="Yu Gothic UI" panose="020B0500000000000000" pitchFamily="50" charset="-128"/>
                <a:sym typeface="Wingdings" panose="05000000000000000000" pitchFamily="2" charset="2"/>
              </a:rPr>
              <a:t> </a:t>
            </a:r>
            <a:endParaRPr kumimoji="1" lang="ja-JP" altLang="en-US" sz="1050" b="1"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024878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プレースホルダー 1">
            <a:extLst>
              <a:ext uri="{FF2B5EF4-FFF2-40B4-BE49-F238E27FC236}">
                <a16:creationId xmlns:a16="http://schemas.microsoft.com/office/drawing/2014/main" id="{E68CB1E4-E72A-01B3-CEB9-B9292FF51340}"/>
              </a:ext>
            </a:extLst>
          </p:cNvPr>
          <p:cNvSpPr>
            <a:spLocks noGrp="1"/>
          </p:cNvSpPr>
          <p:nvPr>
            <p:ph type="body" sz="quarter" idx="13"/>
          </p:nvPr>
        </p:nvSpPr>
        <p:spPr>
          <a:xfrm>
            <a:off x="385763" y="886549"/>
            <a:ext cx="8372475" cy="525153"/>
          </a:xfrm>
        </p:spPr>
        <p:txBody>
          <a:bodyPr/>
          <a:lstStyle/>
          <a:p>
            <a:r>
              <a:rPr lang="en-US" altLang="ja-JP" dirty="0"/>
              <a:t>R7</a:t>
            </a:r>
            <a:r>
              <a:rPr lang="ja-JP" altLang="en-US" dirty="0"/>
              <a:t>年度、事業化に向けた導入方針の検討に係るサウンディング調査を実施し、導入方針案を整理しました。</a:t>
            </a:r>
            <a:endParaRPr lang="en-US" altLang="ja-JP" dirty="0"/>
          </a:p>
          <a:p>
            <a:r>
              <a:rPr lang="en-US" altLang="ja-JP" dirty="0"/>
              <a:t>R8</a:t>
            </a:r>
            <a:r>
              <a:rPr lang="ja-JP" altLang="en-US" dirty="0"/>
              <a:t>年</a:t>
            </a:r>
            <a:r>
              <a:rPr kumimoji="1" lang="ja-JP" altLang="en-US" dirty="0"/>
              <a:t>度は入札・公募に向け、導入方針の確認や公告資料に係る意見の聴収を目的としたサウンディング調査を実施予定です。</a:t>
            </a:r>
            <a:endParaRPr kumimoji="1" lang="en-US" altLang="ja-JP" dirty="0"/>
          </a:p>
        </p:txBody>
      </p:sp>
      <p:sp>
        <p:nvSpPr>
          <p:cNvPr id="3" name="タイトル 2">
            <a:extLst>
              <a:ext uri="{FF2B5EF4-FFF2-40B4-BE49-F238E27FC236}">
                <a16:creationId xmlns:a16="http://schemas.microsoft.com/office/drawing/2014/main" id="{52DF24C5-84C7-2F84-E927-201C7D0CDBD2}"/>
              </a:ext>
            </a:extLst>
          </p:cNvPr>
          <p:cNvSpPr>
            <a:spLocks noGrp="1"/>
          </p:cNvSpPr>
          <p:nvPr>
            <p:ph type="title"/>
          </p:nvPr>
        </p:nvSpPr>
        <p:spPr/>
        <p:txBody>
          <a:bodyPr/>
          <a:lstStyle/>
          <a:p>
            <a:r>
              <a:rPr lang="en-US" altLang="ja-JP" dirty="0"/>
              <a:t>3.</a:t>
            </a:r>
            <a:r>
              <a:rPr lang="ja-JP" altLang="en-US" dirty="0"/>
              <a:t>事業化に向けた検討の流れ</a:t>
            </a:r>
            <a:endParaRPr kumimoji="1" lang="ja-JP" altLang="en-US" dirty="0"/>
          </a:p>
        </p:txBody>
      </p:sp>
      <p:sp>
        <p:nvSpPr>
          <p:cNvPr id="6" name="矢印: 五方向 5">
            <a:extLst>
              <a:ext uri="{FF2B5EF4-FFF2-40B4-BE49-F238E27FC236}">
                <a16:creationId xmlns:a16="http://schemas.microsoft.com/office/drawing/2014/main" id="{0A413ECB-AB64-6AC8-3BCE-CB24D97CA151}"/>
              </a:ext>
            </a:extLst>
          </p:cNvPr>
          <p:cNvSpPr/>
          <p:nvPr/>
        </p:nvSpPr>
        <p:spPr bwMode="auto">
          <a:xfrm>
            <a:off x="531349" y="2858584"/>
            <a:ext cx="2442962" cy="517493"/>
          </a:xfrm>
          <a:prstGeom prst="homePlate">
            <a:avLst>
              <a:gd name="adj" fmla="val 19466"/>
            </a:avLst>
          </a:prstGeom>
          <a:solidFill>
            <a:schemeClr val="bg1">
              <a:lumMod val="65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導入方針の検討</a:t>
            </a:r>
          </a:p>
        </p:txBody>
      </p:sp>
      <p:sp>
        <p:nvSpPr>
          <p:cNvPr id="7" name="矢印: 五方向 6">
            <a:extLst>
              <a:ext uri="{FF2B5EF4-FFF2-40B4-BE49-F238E27FC236}">
                <a16:creationId xmlns:a16="http://schemas.microsoft.com/office/drawing/2014/main" id="{028BEC53-B077-8640-5D89-7661AFE1E6D5}"/>
              </a:ext>
            </a:extLst>
          </p:cNvPr>
          <p:cNvSpPr/>
          <p:nvPr/>
        </p:nvSpPr>
        <p:spPr bwMode="auto">
          <a:xfrm>
            <a:off x="2994403" y="2853337"/>
            <a:ext cx="2442962" cy="517493"/>
          </a:xfrm>
          <a:prstGeom prst="homePlate">
            <a:avLst>
              <a:gd name="adj" fmla="val 19466"/>
            </a:avLst>
          </a:prstGeom>
          <a:solidFill>
            <a:schemeClr val="accent1">
              <a:lumMod val="75000"/>
              <a:lumOff val="25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要求水準等の検討</a:t>
            </a:r>
            <a:endParaRPr kumimoji="1"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8" name="矢印: 五方向 7">
            <a:extLst>
              <a:ext uri="{FF2B5EF4-FFF2-40B4-BE49-F238E27FC236}">
                <a16:creationId xmlns:a16="http://schemas.microsoft.com/office/drawing/2014/main" id="{0074F915-F3D0-B5E4-D9BF-41A13C5815C9}"/>
              </a:ext>
            </a:extLst>
          </p:cNvPr>
          <p:cNvSpPr/>
          <p:nvPr/>
        </p:nvSpPr>
        <p:spPr bwMode="auto">
          <a:xfrm>
            <a:off x="5446199" y="2858584"/>
            <a:ext cx="992516" cy="517493"/>
          </a:xfrm>
          <a:prstGeom prst="homePlate">
            <a:avLst>
              <a:gd name="adj" fmla="val 19466"/>
            </a:avLst>
          </a:prstGeom>
          <a:solidFill>
            <a:schemeClr val="accent1">
              <a:lumMod val="25000"/>
              <a:lumOff val="75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入札・公募</a:t>
            </a:r>
          </a:p>
        </p:txBody>
      </p:sp>
      <p:sp>
        <p:nvSpPr>
          <p:cNvPr id="9" name="矢印: 五方向 8">
            <a:extLst>
              <a:ext uri="{FF2B5EF4-FFF2-40B4-BE49-F238E27FC236}">
                <a16:creationId xmlns:a16="http://schemas.microsoft.com/office/drawing/2014/main" id="{ACE35DD6-BA00-3A13-00AB-98417008B133}"/>
              </a:ext>
            </a:extLst>
          </p:cNvPr>
          <p:cNvSpPr/>
          <p:nvPr/>
        </p:nvSpPr>
        <p:spPr bwMode="auto">
          <a:xfrm>
            <a:off x="6472347" y="2858584"/>
            <a:ext cx="992516" cy="517493"/>
          </a:xfrm>
          <a:prstGeom prst="homePlate">
            <a:avLst>
              <a:gd name="adj" fmla="val 19466"/>
            </a:avLst>
          </a:prstGeom>
          <a:solidFill>
            <a:schemeClr val="accent1">
              <a:lumMod val="25000"/>
              <a:lumOff val="75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契約締結・</a:t>
            </a:r>
            <a:endParaRPr kumimoji="1" lang="en-US" altLang="ja-JP"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endParaRPr>
          </a:p>
          <a:p>
            <a:pPr algn="ctr"/>
            <a:r>
              <a:rPr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引継ぎ</a:t>
            </a:r>
            <a:endParaRPr kumimoji="1"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10" name="正方形/長方形 9">
            <a:extLst>
              <a:ext uri="{FF2B5EF4-FFF2-40B4-BE49-F238E27FC236}">
                <a16:creationId xmlns:a16="http://schemas.microsoft.com/office/drawing/2014/main" id="{293748EB-3FF9-0C43-884F-FBA3B54F0202}"/>
              </a:ext>
            </a:extLst>
          </p:cNvPr>
          <p:cNvSpPr/>
          <p:nvPr/>
        </p:nvSpPr>
        <p:spPr bwMode="auto">
          <a:xfrm>
            <a:off x="7498490" y="2858584"/>
            <a:ext cx="992516" cy="517493"/>
          </a:xfrm>
          <a:prstGeom prst="rect">
            <a:avLst/>
          </a:prstGeom>
          <a:solidFill>
            <a:schemeClr val="accent1">
              <a:lumMod val="25000"/>
              <a:lumOff val="75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事業開始</a:t>
            </a:r>
          </a:p>
        </p:txBody>
      </p:sp>
      <p:sp>
        <p:nvSpPr>
          <p:cNvPr id="21" name="テキスト ボックス 20">
            <a:extLst>
              <a:ext uri="{FF2B5EF4-FFF2-40B4-BE49-F238E27FC236}">
                <a16:creationId xmlns:a16="http://schemas.microsoft.com/office/drawing/2014/main" id="{0EDEDA6F-84BB-5049-580C-EB1C64EBB681}"/>
              </a:ext>
            </a:extLst>
          </p:cNvPr>
          <p:cNvSpPr txBox="1"/>
          <p:nvPr/>
        </p:nvSpPr>
        <p:spPr>
          <a:xfrm>
            <a:off x="3626906" y="2011450"/>
            <a:ext cx="1683474" cy="307777"/>
          </a:xfrm>
          <a:prstGeom prst="rect">
            <a:avLst/>
          </a:prstGeom>
          <a:noFill/>
        </p:spPr>
        <p:txBody>
          <a:bodyPr wrap="none" rtlCol="0">
            <a:spAutoFit/>
          </a:bodyPr>
          <a:lstStyle/>
          <a:p>
            <a:pPr algn="ctr"/>
            <a:r>
              <a:rPr lang="ja-JP" altLang="en-US" sz="1400" b="1" dirty="0">
                <a:latin typeface="Yu Gothic UI" panose="020B0500000000000000" pitchFamily="50" charset="-128"/>
                <a:ea typeface="Yu Gothic UI" panose="020B0500000000000000" pitchFamily="50" charset="-128"/>
                <a:cs typeface="Meiryo UI" panose="020B0604030504040204" pitchFamily="50" charset="-128"/>
              </a:rPr>
              <a:t>事業導入までの流れ</a:t>
            </a:r>
            <a:endParaRPr kumimoji="1" lang="ja-JP" altLang="en-US" sz="1400" b="1" dirty="0">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22" name="直線コネクタ 21">
            <a:extLst>
              <a:ext uri="{FF2B5EF4-FFF2-40B4-BE49-F238E27FC236}">
                <a16:creationId xmlns:a16="http://schemas.microsoft.com/office/drawing/2014/main" id="{BDA9BF5C-8EAB-A7F9-4BD7-56E4205FD762}"/>
              </a:ext>
            </a:extLst>
          </p:cNvPr>
          <p:cNvCxnSpPr/>
          <p:nvPr/>
        </p:nvCxnSpPr>
        <p:spPr bwMode="auto">
          <a:xfrm>
            <a:off x="455801" y="2297570"/>
            <a:ext cx="8035204" cy="0"/>
          </a:xfrm>
          <a:prstGeom prst="line">
            <a:avLst/>
          </a:prstGeom>
          <a:solidFill>
            <a:schemeClr val="accent1"/>
          </a:solidFill>
          <a:ln w="6350" cap="flat" cmpd="sng" algn="ctr">
            <a:solidFill>
              <a:srgbClr val="7D6E5A"/>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線矢印コネクタ 27">
            <a:extLst>
              <a:ext uri="{FF2B5EF4-FFF2-40B4-BE49-F238E27FC236}">
                <a16:creationId xmlns:a16="http://schemas.microsoft.com/office/drawing/2014/main" id="{3B44C1B2-A443-644E-5E51-9763A3FC6F91}"/>
              </a:ext>
            </a:extLst>
          </p:cNvPr>
          <p:cNvCxnSpPr/>
          <p:nvPr/>
        </p:nvCxnSpPr>
        <p:spPr>
          <a:xfrm>
            <a:off x="531349" y="2715399"/>
            <a:ext cx="24429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a:extLst>
              <a:ext uri="{FF2B5EF4-FFF2-40B4-BE49-F238E27FC236}">
                <a16:creationId xmlns:a16="http://schemas.microsoft.com/office/drawing/2014/main" id="{00279312-D912-16B7-EF90-00FEEB7F0DC9}"/>
              </a:ext>
            </a:extLst>
          </p:cNvPr>
          <p:cNvCxnSpPr/>
          <p:nvPr/>
        </p:nvCxnSpPr>
        <p:spPr>
          <a:xfrm>
            <a:off x="3003237" y="2715399"/>
            <a:ext cx="24429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B8B8D2FF-D8F8-1BE9-4580-53E202F63CC9}"/>
              </a:ext>
            </a:extLst>
          </p:cNvPr>
          <p:cNvCxnSpPr>
            <a:cxnSpLocks/>
          </p:cNvCxnSpPr>
          <p:nvPr/>
        </p:nvCxnSpPr>
        <p:spPr>
          <a:xfrm>
            <a:off x="5476343" y="2715399"/>
            <a:ext cx="30146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四角形: 1 つの角を切り取る 30">
            <a:extLst>
              <a:ext uri="{FF2B5EF4-FFF2-40B4-BE49-F238E27FC236}">
                <a16:creationId xmlns:a16="http://schemas.microsoft.com/office/drawing/2014/main" id="{C96B0C0C-9EED-6272-5DCF-972AB69BC27C}"/>
              </a:ext>
            </a:extLst>
          </p:cNvPr>
          <p:cNvSpPr/>
          <p:nvPr/>
        </p:nvSpPr>
        <p:spPr bwMode="auto">
          <a:xfrm>
            <a:off x="648915" y="3532132"/>
            <a:ext cx="1078131" cy="298383"/>
          </a:xfrm>
          <a:prstGeom prst="snip1Rect">
            <a:avLst/>
          </a:prstGeom>
          <a:solidFill>
            <a:schemeClr val="bg1">
              <a:lumMod val="65000"/>
            </a:schemeClr>
          </a:solidFill>
          <a:ln w="317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実施内容</a:t>
            </a:r>
          </a:p>
        </p:txBody>
      </p:sp>
      <p:sp>
        <p:nvSpPr>
          <p:cNvPr id="32" name="正方形/長方形 31">
            <a:extLst>
              <a:ext uri="{FF2B5EF4-FFF2-40B4-BE49-F238E27FC236}">
                <a16:creationId xmlns:a16="http://schemas.microsoft.com/office/drawing/2014/main" id="{A14C2F53-606C-5E7A-AACB-08A5FE3F49CF}"/>
              </a:ext>
            </a:extLst>
          </p:cNvPr>
          <p:cNvSpPr/>
          <p:nvPr/>
        </p:nvSpPr>
        <p:spPr bwMode="auto">
          <a:xfrm>
            <a:off x="648916" y="3830515"/>
            <a:ext cx="3625183" cy="2702089"/>
          </a:xfrm>
          <a:prstGeom prst="rect">
            <a:avLst/>
          </a:prstGeom>
          <a:noFill/>
          <a:ln w="317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endParaRPr lang="ja-JP" altLang="en-US" sz="1200" u="sng" dirty="0">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33" name="コネクタ: カギ線 32">
            <a:extLst>
              <a:ext uri="{FF2B5EF4-FFF2-40B4-BE49-F238E27FC236}">
                <a16:creationId xmlns:a16="http://schemas.microsoft.com/office/drawing/2014/main" id="{08133004-BA45-364C-6DF5-3463DA279955}"/>
              </a:ext>
            </a:extLst>
          </p:cNvPr>
          <p:cNvCxnSpPr>
            <a:cxnSpLocks/>
            <a:stCxn id="6" idx="2"/>
            <a:endCxn id="31" idx="3"/>
          </p:cNvCxnSpPr>
          <p:nvPr/>
        </p:nvCxnSpPr>
        <p:spPr bwMode="auto">
          <a:xfrm rot="5400000">
            <a:off x="1367195" y="3196864"/>
            <a:ext cx="156055" cy="514481"/>
          </a:xfrm>
          <a:prstGeom prst="bentConnector3">
            <a:avLst>
              <a:gd name="adj1" fmla="val 50000"/>
            </a:avLst>
          </a:prstGeom>
          <a:solidFill>
            <a:schemeClr val="accent1"/>
          </a:solidFill>
          <a:ln w="19050" cap="flat" cmpd="sng" algn="ctr">
            <a:solidFill>
              <a:schemeClr val="bg1">
                <a:lumMod val="50000"/>
              </a:schemeClr>
            </a:solidFill>
            <a:prstDash val="dash"/>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四角形: 1 つの角を切り取る 36">
            <a:extLst>
              <a:ext uri="{FF2B5EF4-FFF2-40B4-BE49-F238E27FC236}">
                <a16:creationId xmlns:a16="http://schemas.microsoft.com/office/drawing/2014/main" id="{A8893891-250A-206B-81B6-535EBB5431DA}"/>
              </a:ext>
            </a:extLst>
          </p:cNvPr>
          <p:cNvSpPr/>
          <p:nvPr/>
        </p:nvSpPr>
        <p:spPr bwMode="auto">
          <a:xfrm>
            <a:off x="4693232" y="3532132"/>
            <a:ext cx="1078131" cy="298383"/>
          </a:xfrm>
          <a:prstGeom prst="snip1Rect">
            <a:avLst/>
          </a:prstGeom>
          <a:solidFill>
            <a:schemeClr val="accent1">
              <a:lumMod val="75000"/>
              <a:lumOff val="25000"/>
            </a:schemeClr>
          </a:solidFill>
          <a:ln w="317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kumimoji="1" lang="ja-JP" altLang="en-US" sz="1200" b="1"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実施内容</a:t>
            </a:r>
          </a:p>
        </p:txBody>
      </p:sp>
      <p:sp>
        <p:nvSpPr>
          <p:cNvPr id="38" name="正方形/長方形 37">
            <a:extLst>
              <a:ext uri="{FF2B5EF4-FFF2-40B4-BE49-F238E27FC236}">
                <a16:creationId xmlns:a16="http://schemas.microsoft.com/office/drawing/2014/main" id="{2DC918E2-14AF-8743-2950-C1A3417DC2F1}"/>
              </a:ext>
            </a:extLst>
          </p:cNvPr>
          <p:cNvSpPr/>
          <p:nvPr/>
        </p:nvSpPr>
        <p:spPr bwMode="auto">
          <a:xfrm>
            <a:off x="4693233" y="3830514"/>
            <a:ext cx="4318685" cy="2702085"/>
          </a:xfrm>
          <a:prstGeom prst="rect">
            <a:avLst/>
          </a:prstGeom>
          <a:noFill/>
          <a:ln w="3175"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endParaRPr lang="ja-JP" altLang="en-US" sz="1200" u="sng" dirty="0">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39" name="コネクタ: カギ線 38">
            <a:extLst>
              <a:ext uri="{FF2B5EF4-FFF2-40B4-BE49-F238E27FC236}">
                <a16:creationId xmlns:a16="http://schemas.microsoft.com/office/drawing/2014/main" id="{33AD5EC8-8C15-00C3-C933-8D5C15017F1D}"/>
              </a:ext>
            </a:extLst>
          </p:cNvPr>
          <p:cNvCxnSpPr>
            <a:cxnSpLocks/>
            <a:stCxn id="7" idx="2"/>
            <a:endCxn id="37" idx="3"/>
          </p:cNvCxnSpPr>
          <p:nvPr/>
        </p:nvCxnSpPr>
        <p:spPr bwMode="auto">
          <a:xfrm rot="16200000" flipH="1">
            <a:off x="4618256" y="2918090"/>
            <a:ext cx="161302" cy="1066782"/>
          </a:xfrm>
          <a:prstGeom prst="bentConnector3">
            <a:avLst>
              <a:gd name="adj1" fmla="val 50000"/>
            </a:avLst>
          </a:prstGeom>
          <a:solidFill>
            <a:schemeClr val="accent1"/>
          </a:solidFill>
          <a:ln w="19050" cap="flat" cmpd="sng" algn="ctr">
            <a:solidFill>
              <a:schemeClr val="bg1">
                <a:lumMod val="50000"/>
              </a:schemeClr>
            </a:solidFill>
            <a:prstDash val="dash"/>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矢印: 五方向 41">
            <a:extLst>
              <a:ext uri="{FF2B5EF4-FFF2-40B4-BE49-F238E27FC236}">
                <a16:creationId xmlns:a16="http://schemas.microsoft.com/office/drawing/2014/main" id="{34B7B2F3-C21C-39F6-F49D-FA20AD9F5952}"/>
              </a:ext>
            </a:extLst>
          </p:cNvPr>
          <p:cNvSpPr/>
          <p:nvPr/>
        </p:nvSpPr>
        <p:spPr bwMode="auto">
          <a:xfrm>
            <a:off x="1786028" y="6193965"/>
            <a:ext cx="2457591" cy="229141"/>
          </a:xfrm>
          <a:prstGeom prst="homePlate">
            <a:avLst/>
          </a:prstGeom>
          <a:solidFill>
            <a:schemeClr val="accent2"/>
          </a:solidFill>
          <a:ln w="1905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R7</a:t>
            </a:r>
            <a:r>
              <a:rPr lang="ja-JP" altLang="en-US" sz="1200"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年</a:t>
            </a:r>
            <a:r>
              <a:rPr kumimoji="1" lang="ja-JP" altLang="en-US" sz="1200" b="0" i="0" u="none" strike="noStrike" kern="1200" cap="none" spc="0" normalizeH="0" baseline="0" noProof="0" dirty="0">
                <a:ln>
                  <a:noFill/>
                </a:ln>
                <a:solidFill>
                  <a:schemeClr val="bg1"/>
                </a:solidFill>
                <a:effectLst/>
                <a:uLnTx/>
                <a:uFillTx/>
                <a:latin typeface="Yu Gothic UI" panose="020B0500000000000000" pitchFamily="50" charset="-128"/>
                <a:ea typeface="Yu Gothic UI" panose="020B0500000000000000" pitchFamily="50" charset="-128"/>
                <a:cs typeface="Meiryo UI" panose="020B0604030504040204" pitchFamily="50" charset="-128"/>
              </a:rPr>
              <a:t>度調査結果について：</a:t>
            </a:r>
            <a:r>
              <a:rPr kumimoji="1" lang="en-US" altLang="ja-JP" sz="1200" b="0" i="0" u="none" strike="noStrike" kern="1200" cap="none" spc="0" normalizeH="0" baseline="0" noProof="0" dirty="0">
                <a:ln>
                  <a:noFill/>
                </a:ln>
                <a:solidFill>
                  <a:schemeClr val="bg1"/>
                </a:solidFill>
                <a:effectLst/>
                <a:uLnTx/>
                <a:uFillTx/>
                <a:latin typeface="Yu Gothic UI" panose="020B0500000000000000" pitchFamily="50" charset="-128"/>
                <a:ea typeface="Yu Gothic UI" panose="020B0500000000000000" pitchFamily="50" charset="-128"/>
                <a:cs typeface="Meiryo UI" panose="020B0604030504040204" pitchFamily="50" charset="-128"/>
              </a:rPr>
              <a:t>4.</a:t>
            </a:r>
            <a:r>
              <a:rPr kumimoji="1" lang="ja-JP" altLang="en-US" sz="1200" b="0" i="0" u="none" strike="noStrike" kern="1200" cap="none" spc="0" normalizeH="0" baseline="0" noProof="0" dirty="0">
                <a:ln>
                  <a:noFill/>
                </a:ln>
                <a:solidFill>
                  <a:schemeClr val="bg1"/>
                </a:solidFill>
                <a:effectLst/>
                <a:uLnTx/>
                <a:uFillTx/>
                <a:latin typeface="Yu Gothic UI" panose="020B0500000000000000" pitchFamily="50" charset="-128"/>
                <a:ea typeface="Yu Gothic UI" panose="020B0500000000000000" pitchFamily="50" charset="-128"/>
                <a:cs typeface="Meiryo UI" panose="020B0604030504040204" pitchFamily="50" charset="-128"/>
              </a:rPr>
              <a:t>参照</a:t>
            </a:r>
          </a:p>
        </p:txBody>
      </p:sp>
      <p:sp>
        <p:nvSpPr>
          <p:cNvPr id="43" name="矢印: 五方向 42">
            <a:extLst>
              <a:ext uri="{FF2B5EF4-FFF2-40B4-BE49-F238E27FC236}">
                <a16:creationId xmlns:a16="http://schemas.microsoft.com/office/drawing/2014/main" id="{0689071F-51E4-9D15-FA4E-F781765C8EC5}"/>
              </a:ext>
            </a:extLst>
          </p:cNvPr>
          <p:cNvSpPr/>
          <p:nvPr/>
        </p:nvSpPr>
        <p:spPr bwMode="auto">
          <a:xfrm>
            <a:off x="6675748" y="4986810"/>
            <a:ext cx="2295531" cy="225295"/>
          </a:xfrm>
          <a:prstGeom prst="homePlate">
            <a:avLst/>
          </a:prstGeom>
          <a:solidFill>
            <a:schemeClr val="accent2"/>
          </a:solidFill>
          <a:ln w="1905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p:spPr>
        <p:txBody>
          <a:bodyPr rot="0" spcFirstLastPara="0" vertOverflow="overflow" horzOverflow="overflow" vert="horz" wrap="none" lIns="36000" tIns="36000" rIns="36000" bIns="36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solidFill>
                  <a:schemeClr val="bg1"/>
                </a:solidFill>
                <a:latin typeface="Yu Gothic UI" panose="020B0500000000000000" pitchFamily="50" charset="-128"/>
                <a:ea typeface="Yu Gothic UI" panose="020B0500000000000000" pitchFamily="50" charset="-128"/>
                <a:cs typeface="Meiryo UI" panose="020B0604030504040204" pitchFamily="50" charset="-128"/>
              </a:rPr>
              <a:t>R8</a:t>
            </a:r>
            <a:r>
              <a:rPr kumimoji="1" lang="ja-JP" altLang="en-US" sz="1200" b="0" i="0" u="none" strike="noStrike" kern="1200" cap="none" spc="0" normalizeH="0" baseline="0" noProof="0" dirty="0">
                <a:ln>
                  <a:noFill/>
                </a:ln>
                <a:solidFill>
                  <a:schemeClr val="bg1"/>
                </a:solidFill>
                <a:effectLst/>
                <a:uLnTx/>
                <a:uFillTx/>
                <a:latin typeface="Yu Gothic UI" panose="020B0500000000000000" pitchFamily="50" charset="-128"/>
                <a:ea typeface="Yu Gothic UI" panose="020B0500000000000000" pitchFamily="50" charset="-128"/>
                <a:cs typeface="Meiryo UI" panose="020B0604030504040204" pitchFamily="50" charset="-128"/>
              </a:rPr>
              <a:t>度調査概要について：</a:t>
            </a:r>
            <a:r>
              <a:rPr kumimoji="1" lang="en-US" altLang="ja-JP" sz="1200" b="0" i="0" u="none" strike="noStrike" kern="1200" cap="none" spc="0" normalizeH="0" baseline="0" noProof="0" dirty="0">
                <a:ln>
                  <a:noFill/>
                </a:ln>
                <a:solidFill>
                  <a:schemeClr val="bg1"/>
                </a:solidFill>
                <a:effectLst/>
                <a:uLnTx/>
                <a:uFillTx/>
                <a:latin typeface="Yu Gothic UI" panose="020B0500000000000000" pitchFamily="50" charset="-128"/>
                <a:ea typeface="Yu Gothic UI" panose="020B0500000000000000" pitchFamily="50" charset="-128"/>
                <a:cs typeface="Meiryo UI" panose="020B0604030504040204" pitchFamily="50" charset="-128"/>
              </a:rPr>
              <a:t>5.</a:t>
            </a:r>
            <a:r>
              <a:rPr kumimoji="1" lang="ja-JP" altLang="en-US" sz="1200" b="0" i="0" u="none" strike="noStrike" kern="1200" cap="none" spc="0" normalizeH="0" baseline="0" noProof="0" dirty="0">
                <a:ln>
                  <a:noFill/>
                </a:ln>
                <a:solidFill>
                  <a:schemeClr val="bg1"/>
                </a:solidFill>
                <a:effectLst/>
                <a:uLnTx/>
                <a:uFillTx/>
                <a:latin typeface="Yu Gothic UI" panose="020B0500000000000000" pitchFamily="50" charset="-128"/>
                <a:ea typeface="Yu Gothic UI" panose="020B0500000000000000" pitchFamily="50" charset="-128"/>
                <a:cs typeface="Meiryo UI" panose="020B0604030504040204" pitchFamily="50" charset="-128"/>
              </a:rPr>
              <a:t>参照</a:t>
            </a:r>
          </a:p>
        </p:txBody>
      </p:sp>
      <p:sp>
        <p:nvSpPr>
          <p:cNvPr id="44" name="テキスト ボックス 43">
            <a:extLst>
              <a:ext uri="{FF2B5EF4-FFF2-40B4-BE49-F238E27FC236}">
                <a16:creationId xmlns:a16="http://schemas.microsoft.com/office/drawing/2014/main" id="{CED6C439-BCF1-465C-EB0E-CFACEF3E4F30}"/>
              </a:ext>
            </a:extLst>
          </p:cNvPr>
          <p:cNvSpPr txBox="1"/>
          <p:nvPr/>
        </p:nvSpPr>
        <p:spPr>
          <a:xfrm>
            <a:off x="933279" y="2452713"/>
            <a:ext cx="1775560" cy="276999"/>
          </a:xfrm>
          <a:prstGeom prst="rect">
            <a:avLst/>
          </a:prstGeom>
          <a:noFill/>
        </p:spPr>
        <p:txBody>
          <a:bodyPr wrap="square" rtlCol="0">
            <a:spAutoFit/>
          </a:bodyPr>
          <a:lstStyle/>
          <a:p>
            <a:pPr marL="0" indent="0" algn="l">
              <a:spcAft>
                <a:spcPts val="600"/>
              </a:spcAft>
              <a:buFont typeface="+mj-lt"/>
              <a:buNone/>
            </a:pPr>
            <a:r>
              <a:rPr kumimoji="1" lang="en-US" altLang="ja-JP" sz="1200" dirty="0">
                <a:latin typeface="Yu Gothic UI" panose="020B0500000000000000" pitchFamily="50" charset="-128"/>
                <a:ea typeface="Yu Gothic UI" panose="020B0500000000000000" pitchFamily="50" charset="-128"/>
              </a:rPr>
              <a:t>R7</a:t>
            </a:r>
            <a:r>
              <a:rPr kumimoji="1" lang="ja-JP" altLang="en-US" sz="1200" dirty="0">
                <a:latin typeface="Yu Gothic UI" panose="020B0500000000000000" pitchFamily="50" charset="-128"/>
                <a:ea typeface="Yu Gothic UI" panose="020B0500000000000000" pitchFamily="50" charset="-128"/>
              </a:rPr>
              <a:t>年度（昨年度実施）</a:t>
            </a:r>
          </a:p>
        </p:txBody>
      </p:sp>
      <p:sp>
        <p:nvSpPr>
          <p:cNvPr id="45" name="テキスト ボックス 44">
            <a:extLst>
              <a:ext uri="{FF2B5EF4-FFF2-40B4-BE49-F238E27FC236}">
                <a16:creationId xmlns:a16="http://schemas.microsoft.com/office/drawing/2014/main" id="{877C85F6-4A5C-E1D6-341F-2B44EB8B7DC8}"/>
              </a:ext>
            </a:extLst>
          </p:cNvPr>
          <p:cNvSpPr txBox="1"/>
          <p:nvPr/>
        </p:nvSpPr>
        <p:spPr>
          <a:xfrm>
            <a:off x="3500199" y="2452713"/>
            <a:ext cx="1922656" cy="276999"/>
          </a:xfrm>
          <a:prstGeom prst="rect">
            <a:avLst/>
          </a:prstGeom>
          <a:noFill/>
        </p:spPr>
        <p:txBody>
          <a:bodyPr wrap="square" rtlCol="0">
            <a:spAutoFit/>
          </a:bodyPr>
          <a:lstStyle/>
          <a:p>
            <a:pPr marL="0" indent="0" algn="l">
              <a:spcAft>
                <a:spcPts val="600"/>
              </a:spcAft>
              <a:buFont typeface="+mj-lt"/>
              <a:buNone/>
            </a:pPr>
            <a:r>
              <a:rPr kumimoji="1" lang="en-US" altLang="ja-JP" sz="1200" dirty="0">
                <a:latin typeface="Yu Gothic UI" panose="020B0500000000000000" pitchFamily="50" charset="-128"/>
                <a:ea typeface="Yu Gothic UI" panose="020B0500000000000000" pitchFamily="50" charset="-128"/>
              </a:rPr>
              <a:t>R8</a:t>
            </a:r>
            <a:r>
              <a:rPr kumimoji="1" lang="ja-JP" altLang="en-US" sz="1200" dirty="0">
                <a:latin typeface="Yu Gothic UI" panose="020B0500000000000000" pitchFamily="50" charset="-128"/>
                <a:ea typeface="Yu Gothic UI" panose="020B0500000000000000" pitchFamily="50" charset="-128"/>
              </a:rPr>
              <a:t>年度（今年度実施）</a:t>
            </a:r>
          </a:p>
        </p:txBody>
      </p:sp>
      <p:sp>
        <p:nvSpPr>
          <p:cNvPr id="46" name="テキスト ボックス 45">
            <a:extLst>
              <a:ext uri="{FF2B5EF4-FFF2-40B4-BE49-F238E27FC236}">
                <a16:creationId xmlns:a16="http://schemas.microsoft.com/office/drawing/2014/main" id="{362EEE5B-52C5-401D-875C-B779DC73C68A}"/>
              </a:ext>
            </a:extLst>
          </p:cNvPr>
          <p:cNvSpPr txBox="1"/>
          <p:nvPr/>
        </p:nvSpPr>
        <p:spPr>
          <a:xfrm>
            <a:off x="6506309" y="2438400"/>
            <a:ext cx="1334969" cy="276999"/>
          </a:xfrm>
          <a:prstGeom prst="rect">
            <a:avLst/>
          </a:prstGeom>
          <a:noFill/>
        </p:spPr>
        <p:txBody>
          <a:bodyPr wrap="square" rtlCol="0">
            <a:spAutoFit/>
          </a:bodyPr>
          <a:lstStyle/>
          <a:p>
            <a:pPr marL="0" indent="0" algn="l">
              <a:spcAft>
                <a:spcPts val="600"/>
              </a:spcAft>
              <a:buFont typeface="+mj-lt"/>
              <a:buNone/>
            </a:pPr>
            <a:r>
              <a:rPr kumimoji="1" lang="en-US" altLang="ja-JP" sz="1200" dirty="0">
                <a:latin typeface="Yu Gothic UI" panose="020B0500000000000000" pitchFamily="50" charset="-128"/>
                <a:ea typeface="Yu Gothic UI" panose="020B0500000000000000" pitchFamily="50" charset="-128"/>
              </a:rPr>
              <a:t>R9</a:t>
            </a:r>
            <a:r>
              <a:rPr kumimoji="1" lang="ja-JP" altLang="en-US" sz="1200" dirty="0">
                <a:latin typeface="Yu Gothic UI" panose="020B0500000000000000" pitchFamily="50" charset="-128"/>
                <a:ea typeface="Yu Gothic UI" panose="020B0500000000000000" pitchFamily="50" charset="-128"/>
              </a:rPr>
              <a:t>年度以降</a:t>
            </a:r>
          </a:p>
        </p:txBody>
      </p:sp>
      <p:grpSp>
        <p:nvGrpSpPr>
          <p:cNvPr id="49" name="グループ化 48">
            <a:extLst>
              <a:ext uri="{FF2B5EF4-FFF2-40B4-BE49-F238E27FC236}">
                <a16:creationId xmlns:a16="http://schemas.microsoft.com/office/drawing/2014/main" id="{12A217D4-59F0-B7DF-6DF8-B6EF46A81257}"/>
              </a:ext>
            </a:extLst>
          </p:cNvPr>
          <p:cNvGrpSpPr/>
          <p:nvPr/>
        </p:nvGrpSpPr>
        <p:grpSpPr>
          <a:xfrm rot="5400000">
            <a:off x="2235125" y="5069041"/>
            <a:ext cx="226382" cy="226382"/>
            <a:chOff x="4898085" y="1842351"/>
            <a:chExt cx="226382" cy="226382"/>
          </a:xfrm>
        </p:grpSpPr>
        <p:sp>
          <p:nvSpPr>
            <p:cNvPr id="50" name="楕円 49">
              <a:extLst>
                <a:ext uri="{FF2B5EF4-FFF2-40B4-BE49-F238E27FC236}">
                  <a16:creationId xmlns:a16="http://schemas.microsoft.com/office/drawing/2014/main" id="{86974EE5-6998-2FAD-4354-3F7A9A046107}"/>
                </a:ext>
              </a:extLst>
            </p:cNvPr>
            <p:cNvSpPr/>
            <p:nvPr/>
          </p:nvSpPr>
          <p:spPr bwMode="auto">
            <a:xfrm>
              <a:off x="4898085" y="1842351"/>
              <a:ext cx="226382" cy="226382"/>
            </a:xfrm>
            <a:prstGeom prst="ellipse">
              <a:avLst/>
            </a:prstGeom>
            <a:solidFill>
              <a:srgbClr val="FFFFFF"/>
            </a:solidFill>
            <a:ln w="12700" cap="flat" cmpd="sng" algn="ctr">
              <a:solidFill>
                <a:schemeClr val="accent2"/>
              </a:solid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base" latinLnBrk="0" hangingPunct="0">
                <a:lnSpc>
                  <a:spcPct val="110000"/>
                </a:lnSpc>
                <a:spcBef>
                  <a:spcPts val="300"/>
                </a:spcBef>
                <a:spcAft>
                  <a:spcPct val="0"/>
                </a:spcAft>
                <a:buClrTx/>
                <a:buSzTx/>
                <a:buFontTx/>
                <a:buNone/>
                <a:tabLst/>
                <a:defRPr/>
              </a:pPr>
              <a:endParaRPr kumimoji="0" lang="ja-JP" altLang="en-US" sz="1200" b="0" i="0" u="none" strike="noStrike" kern="0" cap="none" spc="0" normalizeH="0" baseline="0" noProof="0">
                <a:ln>
                  <a:noFill/>
                </a:ln>
                <a:solidFill>
                  <a:srgbClr val="000000"/>
                </a:solidFill>
                <a:effectLst/>
                <a:uLnTx/>
                <a:uFillTx/>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51" name="L 字 50">
              <a:extLst>
                <a:ext uri="{FF2B5EF4-FFF2-40B4-BE49-F238E27FC236}">
                  <a16:creationId xmlns:a16="http://schemas.microsoft.com/office/drawing/2014/main" id="{ED7C890B-E866-84DA-2087-A56FED42456B}"/>
                </a:ext>
              </a:extLst>
            </p:cNvPr>
            <p:cNvSpPr/>
            <p:nvPr/>
          </p:nvSpPr>
          <p:spPr bwMode="auto">
            <a:xfrm rot="13500000">
              <a:off x="4942264" y="1905826"/>
              <a:ext cx="97667" cy="97667"/>
            </a:xfrm>
            <a:prstGeom prst="corner">
              <a:avLst>
                <a:gd name="adj1" fmla="val 15018"/>
                <a:gd name="adj2" fmla="val 15299"/>
              </a:avLst>
            </a:prstGeom>
            <a:solidFill>
              <a:schemeClr val="accent2"/>
            </a:solidFill>
            <a:ln w="12700"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base" latinLnBrk="0" hangingPunct="0">
                <a:lnSpc>
                  <a:spcPct val="110000"/>
                </a:lnSpc>
                <a:spcBef>
                  <a:spcPts val="300"/>
                </a:spcBef>
                <a:spcAft>
                  <a:spcPct val="0"/>
                </a:spcAft>
                <a:buClrTx/>
                <a:buSzTx/>
                <a:buFontTx/>
                <a:buNone/>
                <a:tabLst/>
                <a:defRPr/>
              </a:pPr>
              <a:endParaRPr kumimoji="0" lang="ja-JP" altLang="en-US" sz="1200" b="0" i="0" u="none" strike="noStrike" kern="0" cap="none" spc="0" normalizeH="0" baseline="0" noProof="0">
                <a:ln>
                  <a:noFill/>
                </a:ln>
                <a:solidFill>
                  <a:srgbClr val="000000"/>
                </a:solidFill>
                <a:effectLst/>
                <a:uLnTx/>
                <a:uFillTx/>
                <a:latin typeface="Yu Gothic UI" panose="020B0500000000000000" pitchFamily="50" charset="-128"/>
                <a:ea typeface="Yu Gothic UI" panose="020B0500000000000000" pitchFamily="50" charset="-128"/>
                <a:cs typeface="Meiryo UI" panose="020B0604030504040204" pitchFamily="50" charset="-128"/>
              </a:endParaRPr>
            </a:p>
          </p:txBody>
        </p:sp>
      </p:grpSp>
      <p:grpSp>
        <p:nvGrpSpPr>
          <p:cNvPr id="52" name="グループ化 51">
            <a:extLst>
              <a:ext uri="{FF2B5EF4-FFF2-40B4-BE49-F238E27FC236}">
                <a16:creationId xmlns:a16="http://schemas.microsoft.com/office/drawing/2014/main" id="{7E22A2DA-2AF2-350B-4ADF-3CABF401BD85}"/>
              </a:ext>
            </a:extLst>
          </p:cNvPr>
          <p:cNvGrpSpPr/>
          <p:nvPr/>
        </p:nvGrpSpPr>
        <p:grpSpPr>
          <a:xfrm rot="5400000">
            <a:off x="6312683" y="5243638"/>
            <a:ext cx="226382" cy="226382"/>
            <a:chOff x="4898085" y="1842351"/>
            <a:chExt cx="226382" cy="226382"/>
          </a:xfrm>
        </p:grpSpPr>
        <p:sp>
          <p:nvSpPr>
            <p:cNvPr id="53" name="楕円 52">
              <a:extLst>
                <a:ext uri="{FF2B5EF4-FFF2-40B4-BE49-F238E27FC236}">
                  <a16:creationId xmlns:a16="http://schemas.microsoft.com/office/drawing/2014/main" id="{BFDF26C8-F612-9246-6060-EFAD47FDB1EF}"/>
                </a:ext>
              </a:extLst>
            </p:cNvPr>
            <p:cNvSpPr/>
            <p:nvPr/>
          </p:nvSpPr>
          <p:spPr bwMode="auto">
            <a:xfrm>
              <a:off x="4898085" y="1842351"/>
              <a:ext cx="226382" cy="226382"/>
            </a:xfrm>
            <a:prstGeom prst="ellipse">
              <a:avLst/>
            </a:prstGeom>
            <a:solidFill>
              <a:srgbClr val="FFFFFF"/>
            </a:solidFill>
            <a:ln w="12700" cap="flat" cmpd="sng" algn="ctr">
              <a:solidFill>
                <a:schemeClr val="accent2"/>
              </a:solid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base" latinLnBrk="0" hangingPunct="0">
                <a:lnSpc>
                  <a:spcPct val="110000"/>
                </a:lnSpc>
                <a:spcBef>
                  <a:spcPts val="300"/>
                </a:spcBef>
                <a:spcAft>
                  <a:spcPct val="0"/>
                </a:spcAft>
                <a:buClrTx/>
                <a:buSzTx/>
                <a:buFontTx/>
                <a:buNone/>
                <a:tabLst/>
                <a:defRPr/>
              </a:pPr>
              <a:endParaRPr kumimoji="0" lang="ja-JP" altLang="en-US" sz="1200" b="0" i="0" u="none" strike="noStrike" kern="0" cap="none" spc="0" normalizeH="0" baseline="0" noProof="0">
                <a:ln>
                  <a:noFill/>
                </a:ln>
                <a:solidFill>
                  <a:srgbClr val="000000"/>
                </a:solidFill>
                <a:effectLst/>
                <a:uLnTx/>
                <a:uFillTx/>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54" name="L 字 53">
              <a:extLst>
                <a:ext uri="{FF2B5EF4-FFF2-40B4-BE49-F238E27FC236}">
                  <a16:creationId xmlns:a16="http://schemas.microsoft.com/office/drawing/2014/main" id="{4A5141C4-30B4-02E3-DC03-541B5F212BAD}"/>
                </a:ext>
              </a:extLst>
            </p:cNvPr>
            <p:cNvSpPr/>
            <p:nvPr/>
          </p:nvSpPr>
          <p:spPr bwMode="auto">
            <a:xfrm rot="13500000">
              <a:off x="4942264" y="1905826"/>
              <a:ext cx="97667" cy="97667"/>
            </a:xfrm>
            <a:prstGeom prst="corner">
              <a:avLst>
                <a:gd name="adj1" fmla="val 15018"/>
                <a:gd name="adj2" fmla="val 15299"/>
              </a:avLst>
            </a:prstGeom>
            <a:solidFill>
              <a:schemeClr val="accent2"/>
            </a:solidFill>
            <a:ln w="12700" cap="flat" cmpd="sng" algn="ctr">
              <a:noFill/>
              <a:prstDash val="soli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base" latinLnBrk="0" hangingPunct="0">
                <a:lnSpc>
                  <a:spcPct val="110000"/>
                </a:lnSpc>
                <a:spcBef>
                  <a:spcPts val="300"/>
                </a:spcBef>
                <a:spcAft>
                  <a:spcPct val="0"/>
                </a:spcAft>
                <a:buClrTx/>
                <a:buSzTx/>
                <a:buFontTx/>
                <a:buNone/>
                <a:tabLst/>
                <a:defRPr/>
              </a:pPr>
              <a:endParaRPr kumimoji="0" lang="ja-JP" altLang="en-US" sz="1200" b="0" i="0" u="none" strike="noStrike" kern="0" cap="none" spc="0" normalizeH="0" baseline="0" noProof="0">
                <a:ln>
                  <a:noFill/>
                </a:ln>
                <a:solidFill>
                  <a:srgbClr val="000000"/>
                </a:solidFill>
                <a:effectLst/>
                <a:uLnTx/>
                <a:uFillTx/>
                <a:latin typeface="Yu Gothic UI" panose="020B0500000000000000" pitchFamily="50" charset="-128"/>
                <a:ea typeface="Yu Gothic UI" panose="020B0500000000000000" pitchFamily="50" charset="-128"/>
                <a:cs typeface="Meiryo UI" panose="020B0604030504040204" pitchFamily="50" charset="-128"/>
              </a:endParaRPr>
            </a:p>
          </p:txBody>
        </p:sp>
      </p:grpSp>
      <p:sp>
        <p:nvSpPr>
          <p:cNvPr id="55" name="テキスト ボックス 54">
            <a:extLst>
              <a:ext uri="{FF2B5EF4-FFF2-40B4-BE49-F238E27FC236}">
                <a16:creationId xmlns:a16="http://schemas.microsoft.com/office/drawing/2014/main" id="{BF5A6126-3290-212F-3EC9-860392FC0C3C}"/>
              </a:ext>
            </a:extLst>
          </p:cNvPr>
          <p:cNvSpPr txBox="1"/>
          <p:nvPr/>
        </p:nvSpPr>
        <p:spPr>
          <a:xfrm>
            <a:off x="1739973" y="4437647"/>
            <a:ext cx="2393977" cy="538609"/>
          </a:xfrm>
          <a:prstGeom prst="rect">
            <a:avLst/>
          </a:prstGeom>
          <a:noFill/>
        </p:spPr>
        <p:txBody>
          <a:bodyPr wrap="square" rtlCol="0">
            <a:spAutoFit/>
          </a:bodyPr>
          <a:lstStyle/>
          <a:p>
            <a:pPr marL="171450" indent="-171450" algn="l">
              <a:spcAft>
                <a:spcPts val="600"/>
              </a:spcAft>
              <a:buFont typeface="Arial" panose="020B0604020202020204" pitchFamily="34" charset="0"/>
              <a:buChar char="•"/>
            </a:pPr>
            <a:r>
              <a:rPr kumimoji="1" lang="ja-JP" altLang="en-US" sz="1200" dirty="0">
                <a:latin typeface="Yu Gothic UI" panose="020B0500000000000000" pitchFamily="50" charset="-128"/>
                <a:ea typeface="Yu Gothic UI" panose="020B0500000000000000" pitchFamily="50" charset="-128"/>
              </a:rPr>
              <a:t>アンケート調査</a:t>
            </a:r>
            <a:r>
              <a:rPr lang="en-US" altLang="ja-JP" sz="1200" baseline="30000" dirty="0">
                <a:latin typeface="Yu Gothic UI" panose="020B0500000000000000" pitchFamily="50" charset="-128"/>
                <a:ea typeface="Yu Gothic UI" panose="020B0500000000000000" pitchFamily="50" charset="-128"/>
              </a:rPr>
              <a:t>※</a:t>
            </a:r>
            <a:r>
              <a:rPr lang="ja-JP" altLang="en-US" sz="1200" dirty="0">
                <a:latin typeface="Yu Gothic UI" panose="020B0500000000000000" pitchFamily="50" charset="-128"/>
                <a:ea typeface="Yu Gothic UI" panose="020B0500000000000000" pitchFamily="50" charset="-128"/>
              </a:rPr>
              <a:t>を実施</a:t>
            </a:r>
            <a:endParaRPr lang="en-US" altLang="ja-JP" sz="1200" dirty="0">
              <a:latin typeface="Yu Gothic UI" panose="020B0500000000000000" pitchFamily="50" charset="-128"/>
              <a:ea typeface="Yu Gothic UI" panose="020B0500000000000000" pitchFamily="50" charset="-128"/>
            </a:endParaRPr>
          </a:p>
          <a:p>
            <a:pPr marL="171450" indent="-171450" algn="l">
              <a:spcAft>
                <a:spcPts val="600"/>
              </a:spcAft>
              <a:buFont typeface="Wingdings" panose="05000000000000000000" pitchFamily="2" charset="2"/>
              <a:buChar char="Ø"/>
            </a:pPr>
            <a:r>
              <a:rPr kumimoji="1" lang="ja-JP" altLang="en-US" sz="1200" dirty="0">
                <a:latin typeface="Yu Gothic UI" panose="020B0500000000000000" pitchFamily="50" charset="-128"/>
                <a:ea typeface="Yu Gothic UI" panose="020B0500000000000000" pitchFamily="50" charset="-128"/>
              </a:rPr>
              <a:t>導入方針に係る意見を聴収</a:t>
            </a:r>
          </a:p>
        </p:txBody>
      </p:sp>
      <p:sp>
        <p:nvSpPr>
          <p:cNvPr id="56" name="テキスト ボックス 55">
            <a:extLst>
              <a:ext uri="{FF2B5EF4-FFF2-40B4-BE49-F238E27FC236}">
                <a16:creationId xmlns:a16="http://schemas.microsoft.com/office/drawing/2014/main" id="{6A4CC5F7-FE94-5553-F541-D0A83D25D21E}"/>
              </a:ext>
            </a:extLst>
          </p:cNvPr>
          <p:cNvSpPr txBox="1"/>
          <p:nvPr/>
        </p:nvSpPr>
        <p:spPr>
          <a:xfrm>
            <a:off x="1741237" y="5733065"/>
            <a:ext cx="2457591" cy="461665"/>
          </a:xfrm>
          <a:prstGeom prst="rect">
            <a:avLst/>
          </a:prstGeom>
          <a:noFill/>
        </p:spPr>
        <p:txBody>
          <a:bodyPr wrap="square" rtlCol="0">
            <a:spAutoFit/>
          </a:bodyPr>
          <a:lstStyle/>
          <a:p>
            <a:pPr algn="l">
              <a:spcAft>
                <a:spcPts val="600"/>
              </a:spcAft>
            </a:pPr>
            <a:r>
              <a:rPr lang="ja-JP" altLang="en-US" sz="1200" dirty="0">
                <a:latin typeface="Yu Gothic UI" panose="020B0500000000000000" pitchFamily="50" charset="-128"/>
                <a:ea typeface="Yu Gothic UI" panose="020B0500000000000000" pitchFamily="50" charset="-128"/>
              </a:rPr>
              <a:t>サウンディング調査結果をもとに、導入方針（案）を作成</a:t>
            </a:r>
            <a:endParaRPr kumimoji="1" lang="ja-JP" altLang="en-US" sz="1200" dirty="0">
              <a:latin typeface="Yu Gothic UI" panose="020B0500000000000000" pitchFamily="50" charset="-128"/>
              <a:ea typeface="Yu Gothic UI" panose="020B0500000000000000" pitchFamily="50" charset="-128"/>
            </a:endParaRPr>
          </a:p>
        </p:txBody>
      </p:sp>
      <p:sp>
        <p:nvSpPr>
          <p:cNvPr id="58" name="二等辺三角形 57">
            <a:extLst>
              <a:ext uri="{FF2B5EF4-FFF2-40B4-BE49-F238E27FC236}">
                <a16:creationId xmlns:a16="http://schemas.microsoft.com/office/drawing/2014/main" id="{09932AAD-46D3-3785-A042-8DA42297B281}"/>
              </a:ext>
            </a:extLst>
          </p:cNvPr>
          <p:cNvSpPr/>
          <p:nvPr/>
        </p:nvSpPr>
        <p:spPr>
          <a:xfrm rot="5400000">
            <a:off x="3854867" y="4840547"/>
            <a:ext cx="1359881" cy="226383"/>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00">
              <a:latin typeface="Yu Gothic UI" panose="020B0500000000000000" pitchFamily="50" charset="-128"/>
              <a:ea typeface="Yu Gothic UI" panose="020B0500000000000000" pitchFamily="50" charset="-128"/>
            </a:endParaRPr>
          </a:p>
        </p:txBody>
      </p:sp>
      <p:sp>
        <p:nvSpPr>
          <p:cNvPr id="61" name="テキスト ボックス 60">
            <a:extLst>
              <a:ext uri="{FF2B5EF4-FFF2-40B4-BE49-F238E27FC236}">
                <a16:creationId xmlns:a16="http://schemas.microsoft.com/office/drawing/2014/main" id="{D8E8D0A8-86F9-A32D-E4B9-010FCDEDCA47}"/>
              </a:ext>
            </a:extLst>
          </p:cNvPr>
          <p:cNvSpPr txBox="1"/>
          <p:nvPr/>
        </p:nvSpPr>
        <p:spPr>
          <a:xfrm>
            <a:off x="648915" y="6584408"/>
            <a:ext cx="4509434" cy="276999"/>
          </a:xfrm>
          <a:prstGeom prst="rect">
            <a:avLst/>
          </a:prstGeom>
          <a:noFill/>
        </p:spPr>
        <p:txBody>
          <a:bodyPr wrap="square" rtlCol="0">
            <a:spAutoFit/>
          </a:bodyPr>
          <a:lstStyle/>
          <a:p>
            <a:pPr marL="0" indent="0" algn="l">
              <a:spcAft>
                <a:spcPts val="600"/>
              </a:spcAft>
              <a:buFont typeface="+mj-lt"/>
              <a:buNone/>
            </a:pPr>
            <a:r>
              <a:rPr kumimoji="1" lang="en-US" altLang="ja-JP" sz="1200" dirty="0">
                <a:solidFill>
                  <a:schemeClr val="bg1"/>
                </a:solidFill>
                <a:latin typeface="Yu Gothic UI" panose="020B0500000000000000" pitchFamily="50" charset="-128"/>
                <a:ea typeface="Yu Gothic UI" panose="020B0500000000000000" pitchFamily="50" charset="-128"/>
              </a:rPr>
              <a:t>※</a:t>
            </a:r>
            <a:r>
              <a:rPr lang="ja-JP" altLang="en-US" sz="1200" dirty="0">
                <a:solidFill>
                  <a:schemeClr val="bg1"/>
                </a:solidFill>
                <a:latin typeface="Yu Gothic UI" panose="020B0500000000000000" pitchFamily="50" charset="-128"/>
                <a:ea typeface="Yu Gothic UI" panose="020B0500000000000000" pitchFamily="50" charset="-128"/>
              </a:rPr>
              <a:t>必要に応じて、事業者へ個別ヒアリングを実施</a:t>
            </a:r>
            <a:endParaRPr kumimoji="1" lang="ja-JP" altLang="en-US" sz="1200" dirty="0">
              <a:solidFill>
                <a:schemeClr val="bg1"/>
              </a:solidFill>
              <a:latin typeface="Yu Gothic UI" panose="020B0500000000000000" pitchFamily="50" charset="-128"/>
              <a:ea typeface="Yu Gothic UI" panose="020B0500000000000000" pitchFamily="50" charset="-128"/>
            </a:endParaRPr>
          </a:p>
        </p:txBody>
      </p:sp>
      <p:sp>
        <p:nvSpPr>
          <p:cNvPr id="62" name="四角形: 角を丸くする 61">
            <a:extLst>
              <a:ext uri="{FF2B5EF4-FFF2-40B4-BE49-F238E27FC236}">
                <a16:creationId xmlns:a16="http://schemas.microsoft.com/office/drawing/2014/main" id="{2653CA2A-6C1E-8F54-AC29-4CEA7E9DD179}"/>
              </a:ext>
            </a:extLst>
          </p:cNvPr>
          <p:cNvSpPr/>
          <p:nvPr/>
        </p:nvSpPr>
        <p:spPr bwMode="auto">
          <a:xfrm>
            <a:off x="736681" y="3912880"/>
            <a:ext cx="1569549" cy="233451"/>
          </a:xfrm>
          <a:prstGeom prst="roundRect">
            <a:avLst>
              <a:gd name="adj" fmla="val 17413"/>
            </a:avLst>
          </a:prstGeom>
          <a:solidFill>
            <a:schemeClr val="bg1">
              <a:lumMod val="75000"/>
            </a:schemeClr>
          </a:solidFill>
          <a:ln w="3175" cap="flat" cmpd="sng" algn="ctr">
            <a:solidFill>
              <a:schemeClr val="bg1"/>
            </a:solidFill>
            <a:prstDash val="solid"/>
            <a:round/>
            <a:headEnd type="none" w="med" len="med"/>
            <a:tailEnd type="none" w="med" len="med"/>
          </a:ln>
          <a:effectLst>
            <a:outerShdw blurRad="50800" dist="38100" dir="5400000" algn="t"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dirty="0">
                <a:solidFill>
                  <a:schemeClr val="accent1"/>
                </a:solidFill>
                <a:latin typeface="BIZ UDPゴシック" panose="020B0400000000000000" pitchFamily="50" charset="-128"/>
                <a:ea typeface="BIZ UDPゴシック" panose="020B0400000000000000" pitchFamily="50" charset="-128"/>
                <a:cs typeface="Meiryo UI" panose="020B0604030504040204" pitchFamily="50" charset="-128"/>
              </a:rPr>
              <a:t>サウンディング</a:t>
            </a:r>
            <a:r>
              <a:rPr kumimoji="1" lang="ja-JP" altLang="en-US" sz="1200" b="1" i="0" u="none" strike="noStrike" kern="1200" cap="none" spc="0" normalizeH="0" baseline="0" noProof="0" dirty="0">
                <a:ln>
                  <a:noFill/>
                </a:ln>
                <a:solidFill>
                  <a:schemeClr val="accent1"/>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調査</a:t>
            </a:r>
          </a:p>
        </p:txBody>
      </p:sp>
      <p:grpSp>
        <p:nvGrpSpPr>
          <p:cNvPr id="63" name="グラフィックス 749">
            <a:extLst>
              <a:ext uri="{FF2B5EF4-FFF2-40B4-BE49-F238E27FC236}">
                <a16:creationId xmlns:a16="http://schemas.microsoft.com/office/drawing/2014/main" id="{A29AD554-E283-979A-DAB1-51329FC2E3FA}"/>
              </a:ext>
            </a:extLst>
          </p:cNvPr>
          <p:cNvGrpSpPr/>
          <p:nvPr/>
        </p:nvGrpSpPr>
        <p:grpSpPr>
          <a:xfrm>
            <a:off x="1101464" y="5810042"/>
            <a:ext cx="399394" cy="513919"/>
            <a:chOff x="1039516" y="944045"/>
            <a:chExt cx="511834" cy="705600"/>
          </a:xfrm>
          <a:solidFill>
            <a:schemeClr val="bg1"/>
          </a:solidFill>
        </p:grpSpPr>
        <p:sp>
          <p:nvSpPr>
            <p:cNvPr id="64" name="フリーフォーム: 図形 63">
              <a:extLst>
                <a:ext uri="{FF2B5EF4-FFF2-40B4-BE49-F238E27FC236}">
                  <a16:creationId xmlns:a16="http://schemas.microsoft.com/office/drawing/2014/main" id="{D1B98116-9FED-FAE0-972F-0D65BE3FAAE0}"/>
                </a:ext>
              </a:extLst>
            </p:cNvPr>
            <p:cNvSpPr/>
            <p:nvPr/>
          </p:nvSpPr>
          <p:spPr>
            <a:xfrm>
              <a:off x="1039516" y="944045"/>
              <a:ext cx="511834" cy="705600"/>
            </a:xfrm>
            <a:custGeom>
              <a:avLst/>
              <a:gdLst>
                <a:gd name="connsiteX0" fmla="*/ 501051 w 511834"/>
                <a:gd name="connsiteY0" fmla="*/ 705600 h 705600"/>
                <a:gd name="connsiteX1" fmla="*/ 10783 w 511834"/>
                <a:gd name="connsiteY1" fmla="*/ 705600 h 705600"/>
                <a:gd name="connsiteX2" fmla="*/ 0 w 511834"/>
                <a:gd name="connsiteY2" fmla="*/ 694800 h 705600"/>
                <a:gd name="connsiteX3" fmla="*/ 0 w 511834"/>
                <a:gd name="connsiteY3" fmla="*/ 145512 h 705600"/>
                <a:gd name="connsiteX4" fmla="*/ 3163 w 511834"/>
                <a:gd name="connsiteY4" fmla="*/ 137880 h 705600"/>
                <a:gd name="connsiteX5" fmla="*/ 137663 w 511834"/>
                <a:gd name="connsiteY5" fmla="*/ 3168 h 705600"/>
                <a:gd name="connsiteX6" fmla="*/ 145355 w 511834"/>
                <a:gd name="connsiteY6" fmla="*/ 0 h 705600"/>
                <a:gd name="connsiteX7" fmla="*/ 501051 w 511834"/>
                <a:gd name="connsiteY7" fmla="*/ 0 h 705600"/>
                <a:gd name="connsiteX8" fmla="*/ 511834 w 511834"/>
                <a:gd name="connsiteY8" fmla="*/ 10800 h 705600"/>
                <a:gd name="connsiteX9" fmla="*/ 511834 w 511834"/>
                <a:gd name="connsiteY9" fmla="*/ 694800 h 705600"/>
                <a:gd name="connsiteX10" fmla="*/ 501051 w 511834"/>
                <a:gd name="connsiteY10" fmla="*/ 705600 h 705600"/>
                <a:gd name="connsiteX11" fmla="*/ 21566 w 511834"/>
                <a:gd name="connsiteY11" fmla="*/ 684000 h 705600"/>
                <a:gd name="connsiteX12" fmla="*/ 490268 w 511834"/>
                <a:gd name="connsiteY12" fmla="*/ 684000 h 705600"/>
                <a:gd name="connsiteX13" fmla="*/ 490268 w 511834"/>
                <a:gd name="connsiteY13" fmla="*/ 21600 h 705600"/>
                <a:gd name="connsiteX14" fmla="*/ 149812 w 511834"/>
                <a:gd name="connsiteY14" fmla="*/ 21600 h 705600"/>
                <a:gd name="connsiteX15" fmla="*/ 21566 w 511834"/>
                <a:gd name="connsiteY15" fmla="*/ 149976 h 70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834" h="705600">
                  <a:moveTo>
                    <a:pt x="501051" y="705600"/>
                  </a:moveTo>
                  <a:lnTo>
                    <a:pt x="10783" y="705600"/>
                  </a:lnTo>
                  <a:cubicBezTo>
                    <a:pt x="4828" y="705600"/>
                    <a:pt x="0" y="700765"/>
                    <a:pt x="0" y="694800"/>
                  </a:cubicBezTo>
                  <a:lnTo>
                    <a:pt x="0" y="145512"/>
                  </a:lnTo>
                  <a:cubicBezTo>
                    <a:pt x="18" y="142651"/>
                    <a:pt x="1153" y="139913"/>
                    <a:pt x="3163" y="137880"/>
                  </a:cubicBezTo>
                  <a:lnTo>
                    <a:pt x="137663" y="3168"/>
                  </a:lnTo>
                  <a:cubicBezTo>
                    <a:pt x="139718" y="1151"/>
                    <a:pt x="142477" y="15"/>
                    <a:pt x="145355" y="0"/>
                  </a:cubicBezTo>
                  <a:lnTo>
                    <a:pt x="501051" y="0"/>
                  </a:lnTo>
                  <a:cubicBezTo>
                    <a:pt x="507006" y="0"/>
                    <a:pt x="511834" y="4835"/>
                    <a:pt x="511834" y="10800"/>
                  </a:cubicBezTo>
                  <a:lnTo>
                    <a:pt x="511834" y="694800"/>
                  </a:lnTo>
                  <a:cubicBezTo>
                    <a:pt x="511834" y="700765"/>
                    <a:pt x="507006" y="705600"/>
                    <a:pt x="501051" y="705600"/>
                  </a:cubicBezTo>
                  <a:close/>
                  <a:moveTo>
                    <a:pt x="21566" y="684000"/>
                  </a:moveTo>
                  <a:lnTo>
                    <a:pt x="490268" y="684000"/>
                  </a:lnTo>
                  <a:lnTo>
                    <a:pt x="490268" y="21600"/>
                  </a:lnTo>
                  <a:lnTo>
                    <a:pt x="149812" y="21600"/>
                  </a:lnTo>
                  <a:lnTo>
                    <a:pt x="21566" y="149976"/>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65" name="フリーフォーム: 図形 64">
              <a:extLst>
                <a:ext uri="{FF2B5EF4-FFF2-40B4-BE49-F238E27FC236}">
                  <a16:creationId xmlns:a16="http://schemas.microsoft.com/office/drawing/2014/main" id="{C8DED390-8EA0-D4AE-1767-461DC2863CA3}"/>
                </a:ext>
              </a:extLst>
            </p:cNvPr>
            <p:cNvSpPr/>
            <p:nvPr/>
          </p:nvSpPr>
          <p:spPr>
            <a:xfrm>
              <a:off x="1050300" y="954845"/>
              <a:ext cx="146002" cy="146520"/>
            </a:xfrm>
            <a:custGeom>
              <a:avLst/>
              <a:gdLst>
                <a:gd name="connsiteX0" fmla="*/ 135219 w 146002"/>
                <a:gd name="connsiteY0" fmla="*/ 146520 h 146520"/>
                <a:gd name="connsiteX1" fmla="*/ 0 w 146002"/>
                <a:gd name="connsiteY1" fmla="*/ 146520 h 146520"/>
                <a:gd name="connsiteX2" fmla="*/ 0 w 146002"/>
                <a:gd name="connsiteY2" fmla="*/ 124920 h 146520"/>
                <a:gd name="connsiteX3" fmla="*/ 124436 w 146002"/>
                <a:gd name="connsiteY3" fmla="*/ 124920 h 146520"/>
                <a:gd name="connsiteX4" fmla="*/ 124436 w 146002"/>
                <a:gd name="connsiteY4" fmla="*/ 0 h 146520"/>
                <a:gd name="connsiteX5" fmla="*/ 146002 w 146002"/>
                <a:gd name="connsiteY5" fmla="*/ 0 h 146520"/>
                <a:gd name="connsiteX6" fmla="*/ 146002 w 146002"/>
                <a:gd name="connsiteY6" fmla="*/ 135720 h 146520"/>
                <a:gd name="connsiteX7" fmla="*/ 135219 w 146002"/>
                <a:gd name="connsiteY7" fmla="*/ 146520 h 146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02" h="146520">
                  <a:moveTo>
                    <a:pt x="135219" y="146520"/>
                  </a:moveTo>
                  <a:lnTo>
                    <a:pt x="0" y="146520"/>
                  </a:lnTo>
                  <a:lnTo>
                    <a:pt x="0" y="124920"/>
                  </a:lnTo>
                  <a:lnTo>
                    <a:pt x="124436" y="124920"/>
                  </a:lnTo>
                  <a:lnTo>
                    <a:pt x="124436" y="0"/>
                  </a:lnTo>
                  <a:lnTo>
                    <a:pt x="146002" y="0"/>
                  </a:lnTo>
                  <a:lnTo>
                    <a:pt x="146002" y="135720"/>
                  </a:lnTo>
                  <a:cubicBezTo>
                    <a:pt x="146002" y="141684"/>
                    <a:pt x="141174" y="146520"/>
                    <a:pt x="135219" y="146520"/>
                  </a:cubicBez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66" name="フリーフォーム: 図形 65">
              <a:extLst>
                <a:ext uri="{FF2B5EF4-FFF2-40B4-BE49-F238E27FC236}">
                  <a16:creationId xmlns:a16="http://schemas.microsoft.com/office/drawing/2014/main" id="{D807DFFD-E5BF-2101-C4EE-B9DC4BC93D69}"/>
                </a:ext>
              </a:extLst>
            </p:cNvPr>
            <p:cNvSpPr/>
            <p:nvPr/>
          </p:nvSpPr>
          <p:spPr>
            <a:xfrm>
              <a:off x="1272789" y="1079765"/>
              <a:ext cx="180651" cy="21600"/>
            </a:xfrm>
            <a:custGeom>
              <a:avLst/>
              <a:gdLst>
                <a:gd name="connsiteX0" fmla="*/ 0 w 180651"/>
                <a:gd name="connsiteY0" fmla="*/ 0 h 21600"/>
                <a:gd name="connsiteX1" fmla="*/ 180652 w 180651"/>
                <a:gd name="connsiteY1" fmla="*/ 0 h 21600"/>
                <a:gd name="connsiteX2" fmla="*/ 180652 w 180651"/>
                <a:gd name="connsiteY2" fmla="*/ 21600 h 21600"/>
                <a:gd name="connsiteX3" fmla="*/ 0 w 180651"/>
                <a:gd name="connsiteY3" fmla="*/ 21600 h 21600"/>
              </a:gdLst>
              <a:ahLst/>
              <a:cxnLst>
                <a:cxn ang="0">
                  <a:pos x="connsiteX0" y="connsiteY0"/>
                </a:cxn>
                <a:cxn ang="0">
                  <a:pos x="connsiteX1" y="connsiteY1"/>
                </a:cxn>
                <a:cxn ang="0">
                  <a:pos x="connsiteX2" y="connsiteY2"/>
                </a:cxn>
                <a:cxn ang="0">
                  <a:pos x="connsiteX3" y="connsiteY3"/>
                </a:cxn>
              </a:cxnLst>
              <a:rect l="l" t="t" r="r" b="b"/>
              <a:pathLst>
                <a:path w="180651" h="21600">
                  <a:moveTo>
                    <a:pt x="0" y="0"/>
                  </a:moveTo>
                  <a:lnTo>
                    <a:pt x="180652" y="0"/>
                  </a:lnTo>
                  <a:lnTo>
                    <a:pt x="180652" y="21600"/>
                  </a:lnTo>
                  <a:lnTo>
                    <a:pt x="0"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67" name="フリーフォーム: 図形 66">
              <a:extLst>
                <a:ext uri="{FF2B5EF4-FFF2-40B4-BE49-F238E27FC236}">
                  <a16:creationId xmlns:a16="http://schemas.microsoft.com/office/drawing/2014/main" id="{6BFCC1BE-EE71-63C6-2794-82B7731A0450}"/>
                </a:ext>
              </a:extLst>
            </p:cNvPr>
            <p:cNvSpPr/>
            <p:nvPr/>
          </p:nvSpPr>
          <p:spPr>
            <a:xfrm>
              <a:off x="1137642" y="1178045"/>
              <a:ext cx="315942" cy="87048"/>
            </a:xfrm>
            <a:custGeom>
              <a:avLst/>
              <a:gdLst>
                <a:gd name="connsiteX0" fmla="*/ 315943 w 315942"/>
                <a:gd name="connsiteY0" fmla="*/ 87048 h 87048"/>
                <a:gd name="connsiteX1" fmla="*/ 0 w 315942"/>
                <a:gd name="connsiteY1" fmla="*/ 87048 h 87048"/>
                <a:gd name="connsiteX2" fmla="*/ 0 w 315942"/>
                <a:gd name="connsiteY2" fmla="*/ 0 h 87048"/>
                <a:gd name="connsiteX3" fmla="*/ 315943 w 315942"/>
                <a:gd name="connsiteY3" fmla="*/ 0 h 87048"/>
                <a:gd name="connsiteX4" fmla="*/ 21710 w 315942"/>
                <a:gd name="connsiteY4" fmla="*/ 65448 h 87048"/>
                <a:gd name="connsiteX5" fmla="*/ 294376 w 315942"/>
                <a:gd name="connsiteY5" fmla="*/ 65448 h 87048"/>
                <a:gd name="connsiteX6" fmla="*/ 294376 w 315942"/>
                <a:gd name="connsiteY6" fmla="*/ 21600 h 87048"/>
                <a:gd name="connsiteX7" fmla="*/ 21566 w 315942"/>
                <a:gd name="connsiteY7" fmla="*/ 21600 h 87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42" h="87048">
                  <a:moveTo>
                    <a:pt x="315943" y="87048"/>
                  </a:moveTo>
                  <a:lnTo>
                    <a:pt x="0" y="87048"/>
                  </a:lnTo>
                  <a:lnTo>
                    <a:pt x="0" y="0"/>
                  </a:lnTo>
                  <a:lnTo>
                    <a:pt x="315943" y="0"/>
                  </a:lnTo>
                  <a:close/>
                  <a:moveTo>
                    <a:pt x="21710" y="65448"/>
                  </a:moveTo>
                  <a:lnTo>
                    <a:pt x="294376" y="65448"/>
                  </a:lnTo>
                  <a:lnTo>
                    <a:pt x="294376" y="21600"/>
                  </a:lnTo>
                  <a:lnTo>
                    <a:pt x="21566"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68" name="フリーフォーム: 図形 67">
              <a:extLst>
                <a:ext uri="{FF2B5EF4-FFF2-40B4-BE49-F238E27FC236}">
                  <a16:creationId xmlns:a16="http://schemas.microsoft.com/office/drawing/2014/main" id="{C8C738E7-6211-A16D-ED0E-2C6FC174FCBD}"/>
                </a:ext>
              </a:extLst>
            </p:cNvPr>
            <p:cNvSpPr/>
            <p:nvPr/>
          </p:nvSpPr>
          <p:spPr>
            <a:xfrm>
              <a:off x="1137642" y="1243493"/>
              <a:ext cx="315942" cy="119880"/>
            </a:xfrm>
            <a:custGeom>
              <a:avLst/>
              <a:gdLst>
                <a:gd name="connsiteX0" fmla="*/ 315943 w 315942"/>
                <a:gd name="connsiteY0" fmla="*/ 119880 h 119880"/>
                <a:gd name="connsiteX1" fmla="*/ 0 w 315942"/>
                <a:gd name="connsiteY1" fmla="*/ 119880 h 119880"/>
                <a:gd name="connsiteX2" fmla="*/ 0 w 315942"/>
                <a:gd name="connsiteY2" fmla="*/ 0 h 119880"/>
                <a:gd name="connsiteX3" fmla="*/ 315943 w 315942"/>
                <a:gd name="connsiteY3" fmla="*/ 0 h 119880"/>
                <a:gd name="connsiteX4" fmla="*/ 21710 w 315942"/>
                <a:gd name="connsiteY4" fmla="*/ 98280 h 119880"/>
                <a:gd name="connsiteX5" fmla="*/ 294376 w 315942"/>
                <a:gd name="connsiteY5" fmla="*/ 98280 h 119880"/>
                <a:gd name="connsiteX6" fmla="*/ 294376 w 315942"/>
                <a:gd name="connsiteY6" fmla="*/ 21600 h 119880"/>
                <a:gd name="connsiteX7" fmla="*/ 21566 w 315942"/>
                <a:gd name="connsiteY7" fmla="*/ 21600 h 11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42" h="119880">
                  <a:moveTo>
                    <a:pt x="315943" y="119880"/>
                  </a:moveTo>
                  <a:lnTo>
                    <a:pt x="0" y="119880"/>
                  </a:lnTo>
                  <a:lnTo>
                    <a:pt x="0" y="0"/>
                  </a:lnTo>
                  <a:lnTo>
                    <a:pt x="315943" y="0"/>
                  </a:lnTo>
                  <a:close/>
                  <a:moveTo>
                    <a:pt x="21710" y="98280"/>
                  </a:moveTo>
                  <a:lnTo>
                    <a:pt x="294376" y="98280"/>
                  </a:lnTo>
                  <a:lnTo>
                    <a:pt x="294376" y="21600"/>
                  </a:lnTo>
                  <a:lnTo>
                    <a:pt x="21566"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69" name="フリーフォーム: 図形 68">
              <a:extLst>
                <a:ext uri="{FF2B5EF4-FFF2-40B4-BE49-F238E27FC236}">
                  <a16:creationId xmlns:a16="http://schemas.microsoft.com/office/drawing/2014/main" id="{CFE29A98-634C-78AD-063C-845819E4EA3D}"/>
                </a:ext>
              </a:extLst>
            </p:cNvPr>
            <p:cNvSpPr/>
            <p:nvPr/>
          </p:nvSpPr>
          <p:spPr>
            <a:xfrm>
              <a:off x="1137642" y="1341773"/>
              <a:ext cx="315942" cy="119807"/>
            </a:xfrm>
            <a:custGeom>
              <a:avLst/>
              <a:gdLst>
                <a:gd name="connsiteX0" fmla="*/ 315943 w 315942"/>
                <a:gd name="connsiteY0" fmla="*/ 119808 h 119807"/>
                <a:gd name="connsiteX1" fmla="*/ 0 w 315942"/>
                <a:gd name="connsiteY1" fmla="*/ 119808 h 119807"/>
                <a:gd name="connsiteX2" fmla="*/ 0 w 315942"/>
                <a:gd name="connsiteY2" fmla="*/ 0 h 119807"/>
                <a:gd name="connsiteX3" fmla="*/ 315943 w 315942"/>
                <a:gd name="connsiteY3" fmla="*/ 0 h 119807"/>
                <a:gd name="connsiteX4" fmla="*/ 21710 w 315942"/>
                <a:gd name="connsiteY4" fmla="*/ 98208 h 119807"/>
                <a:gd name="connsiteX5" fmla="*/ 294376 w 315942"/>
                <a:gd name="connsiteY5" fmla="*/ 98208 h 119807"/>
                <a:gd name="connsiteX6" fmla="*/ 294376 w 315942"/>
                <a:gd name="connsiteY6" fmla="*/ 21600 h 119807"/>
                <a:gd name="connsiteX7" fmla="*/ 21566 w 315942"/>
                <a:gd name="connsiteY7" fmla="*/ 21600 h 119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42" h="119807">
                  <a:moveTo>
                    <a:pt x="315943" y="119808"/>
                  </a:moveTo>
                  <a:lnTo>
                    <a:pt x="0" y="119808"/>
                  </a:lnTo>
                  <a:lnTo>
                    <a:pt x="0" y="0"/>
                  </a:lnTo>
                  <a:lnTo>
                    <a:pt x="315943" y="0"/>
                  </a:lnTo>
                  <a:close/>
                  <a:moveTo>
                    <a:pt x="21710" y="98208"/>
                  </a:moveTo>
                  <a:lnTo>
                    <a:pt x="294376" y="98208"/>
                  </a:lnTo>
                  <a:lnTo>
                    <a:pt x="294376" y="21600"/>
                  </a:lnTo>
                  <a:lnTo>
                    <a:pt x="21566"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70" name="フリーフォーム: 図形 69">
              <a:extLst>
                <a:ext uri="{FF2B5EF4-FFF2-40B4-BE49-F238E27FC236}">
                  <a16:creationId xmlns:a16="http://schemas.microsoft.com/office/drawing/2014/main" id="{AF817D10-294F-9B83-3819-A4C11790F173}"/>
                </a:ext>
              </a:extLst>
            </p:cNvPr>
            <p:cNvSpPr/>
            <p:nvPr/>
          </p:nvSpPr>
          <p:spPr>
            <a:xfrm>
              <a:off x="1137642" y="1439980"/>
              <a:ext cx="315942" cy="119880"/>
            </a:xfrm>
            <a:custGeom>
              <a:avLst/>
              <a:gdLst>
                <a:gd name="connsiteX0" fmla="*/ 315943 w 315942"/>
                <a:gd name="connsiteY0" fmla="*/ 119880 h 119880"/>
                <a:gd name="connsiteX1" fmla="*/ 0 w 315942"/>
                <a:gd name="connsiteY1" fmla="*/ 119880 h 119880"/>
                <a:gd name="connsiteX2" fmla="*/ 0 w 315942"/>
                <a:gd name="connsiteY2" fmla="*/ 0 h 119880"/>
                <a:gd name="connsiteX3" fmla="*/ 315943 w 315942"/>
                <a:gd name="connsiteY3" fmla="*/ 0 h 119880"/>
                <a:gd name="connsiteX4" fmla="*/ 21710 w 315942"/>
                <a:gd name="connsiteY4" fmla="*/ 98280 h 119880"/>
                <a:gd name="connsiteX5" fmla="*/ 294376 w 315942"/>
                <a:gd name="connsiteY5" fmla="*/ 98280 h 119880"/>
                <a:gd name="connsiteX6" fmla="*/ 294376 w 315942"/>
                <a:gd name="connsiteY6" fmla="*/ 21600 h 119880"/>
                <a:gd name="connsiteX7" fmla="*/ 21566 w 315942"/>
                <a:gd name="connsiteY7" fmla="*/ 21600 h 11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42" h="119880">
                  <a:moveTo>
                    <a:pt x="315943" y="119880"/>
                  </a:moveTo>
                  <a:lnTo>
                    <a:pt x="0" y="119880"/>
                  </a:lnTo>
                  <a:lnTo>
                    <a:pt x="0" y="0"/>
                  </a:lnTo>
                  <a:lnTo>
                    <a:pt x="315943" y="0"/>
                  </a:lnTo>
                  <a:close/>
                  <a:moveTo>
                    <a:pt x="21710" y="98280"/>
                  </a:moveTo>
                  <a:lnTo>
                    <a:pt x="294376" y="98280"/>
                  </a:lnTo>
                  <a:lnTo>
                    <a:pt x="294376" y="21600"/>
                  </a:lnTo>
                  <a:lnTo>
                    <a:pt x="21566"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71" name="フリーフォーム: 図形 70">
              <a:extLst>
                <a:ext uri="{FF2B5EF4-FFF2-40B4-BE49-F238E27FC236}">
                  <a16:creationId xmlns:a16="http://schemas.microsoft.com/office/drawing/2014/main" id="{E30FCAAB-C5ED-DA28-B64A-B0D36F68C503}"/>
                </a:ext>
              </a:extLst>
            </p:cNvPr>
            <p:cNvSpPr/>
            <p:nvPr/>
          </p:nvSpPr>
          <p:spPr>
            <a:xfrm>
              <a:off x="1235696" y="1243493"/>
              <a:ext cx="21566" cy="316296"/>
            </a:xfrm>
            <a:custGeom>
              <a:avLst/>
              <a:gdLst>
                <a:gd name="connsiteX0" fmla="*/ 0 w 21566"/>
                <a:gd name="connsiteY0" fmla="*/ 0 h 316296"/>
                <a:gd name="connsiteX1" fmla="*/ 21566 w 21566"/>
                <a:gd name="connsiteY1" fmla="*/ 0 h 316296"/>
                <a:gd name="connsiteX2" fmla="*/ 21566 w 21566"/>
                <a:gd name="connsiteY2" fmla="*/ 316296 h 316296"/>
                <a:gd name="connsiteX3" fmla="*/ 0 w 21566"/>
                <a:gd name="connsiteY3" fmla="*/ 316296 h 316296"/>
              </a:gdLst>
              <a:ahLst/>
              <a:cxnLst>
                <a:cxn ang="0">
                  <a:pos x="connsiteX0" y="connsiteY0"/>
                </a:cxn>
                <a:cxn ang="0">
                  <a:pos x="connsiteX1" y="connsiteY1"/>
                </a:cxn>
                <a:cxn ang="0">
                  <a:pos x="connsiteX2" y="connsiteY2"/>
                </a:cxn>
                <a:cxn ang="0">
                  <a:pos x="connsiteX3" y="connsiteY3"/>
                </a:cxn>
              </a:cxnLst>
              <a:rect l="l" t="t" r="r" b="b"/>
              <a:pathLst>
                <a:path w="21566" h="316296">
                  <a:moveTo>
                    <a:pt x="0" y="0"/>
                  </a:moveTo>
                  <a:lnTo>
                    <a:pt x="21566" y="0"/>
                  </a:lnTo>
                  <a:lnTo>
                    <a:pt x="21566" y="316296"/>
                  </a:lnTo>
                  <a:lnTo>
                    <a:pt x="0" y="316296"/>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grpSp>
      <p:sp>
        <p:nvSpPr>
          <p:cNvPr id="72" name="四角形: 角を丸くする 71">
            <a:extLst>
              <a:ext uri="{FF2B5EF4-FFF2-40B4-BE49-F238E27FC236}">
                <a16:creationId xmlns:a16="http://schemas.microsoft.com/office/drawing/2014/main" id="{F1FE669C-3583-B379-FB8F-DB57BD75D46F}"/>
              </a:ext>
            </a:extLst>
          </p:cNvPr>
          <p:cNvSpPr/>
          <p:nvPr/>
        </p:nvSpPr>
        <p:spPr bwMode="auto">
          <a:xfrm>
            <a:off x="736681" y="5401213"/>
            <a:ext cx="1569549" cy="233451"/>
          </a:xfrm>
          <a:prstGeom prst="roundRect">
            <a:avLst>
              <a:gd name="adj" fmla="val 17413"/>
            </a:avLst>
          </a:prstGeom>
          <a:solidFill>
            <a:schemeClr val="bg1">
              <a:lumMod val="75000"/>
            </a:schemeClr>
          </a:solidFill>
          <a:ln w="3175" cap="flat" cmpd="sng" algn="ctr">
            <a:solidFill>
              <a:schemeClr val="bg1"/>
            </a:solidFill>
            <a:prstDash val="solid"/>
            <a:round/>
            <a:headEnd type="none" w="med" len="med"/>
            <a:tailEnd type="none" w="med" len="med"/>
          </a:ln>
          <a:effectLst>
            <a:outerShdw blurRad="50800" dist="38100" dir="5400000" algn="t"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accent1"/>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導入方針（案）の作成</a:t>
            </a:r>
          </a:p>
        </p:txBody>
      </p:sp>
      <p:grpSp>
        <p:nvGrpSpPr>
          <p:cNvPr id="88" name="グループ化 87">
            <a:extLst>
              <a:ext uri="{FF2B5EF4-FFF2-40B4-BE49-F238E27FC236}">
                <a16:creationId xmlns:a16="http://schemas.microsoft.com/office/drawing/2014/main" id="{0AE88C69-8BC6-B01F-DC1C-50AD01CF8568}"/>
              </a:ext>
            </a:extLst>
          </p:cNvPr>
          <p:cNvGrpSpPr/>
          <p:nvPr/>
        </p:nvGrpSpPr>
        <p:grpSpPr>
          <a:xfrm>
            <a:off x="987350" y="4401676"/>
            <a:ext cx="666976" cy="531744"/>
            <a:chOff x="5747273" y="3171107"/>
            <a:chExt cx="704490" cy="634177"/>
          </a:xfrm>
          <a:solidFill>
            <a:srgbClr val="FFFFFF"/>
          </a:solidFill>
        </p:grpSpPr>
        <p:sp>
          <p:nvSpPr>
            <p:cNvPr id="89" name="フリーフォーム: 図形 88">
              <a:extLst>
                <a:ext uri="{FF2B5EF4-FFF2-40B4-BE49-F238E27FC236}">
                  <a16:creationId xmlns:a16="http://schemas.microsoft.com/office/drawing/2014/main" id="{9385D91C-ECDC-1D21-0460-8F709573A4F8}"/>
                </a:ext>
              </a:extLst>
            </p:cNvPr>
            <p:cNvSpPr/>
            <p:nvPr/>
          </p:nvSpPr>
          <p:spPr>
            <a:xfrm>
              <a:off x="5941871" y="3529308"/>
              <a:ext cx="315223" cy="21600"/>
            </a:xfrm>
            <a:custGeom>
              <a:avLst/>
              <a:gdLst>
                <a:gd name="connsiteX0" fmla="*/ 0 w 315223"/>
                <a:gd name="connsiteY0" fmla="*/ 0 h 21600"/>
                <a:gd name="connsiteX1" fmla="*/ 315224 w 315223"/>
                <a:gd name="connsiteY1" fmla="*/ 0 h 21600"/>
                <a:gd name="connsiteX2" fmla="*/ 315224 w 315223"/>
                <a:gd name="connsiteY2" fmla="*/ 21600 h 21600"/>
                <a:gd name="connsiteX3" fmla="*/ 0 w 315223"/>
                <a:gd name="connsiteY3" fmla="*/ 21600 h 21600"/>
              </a:gdLst>
              <a:ahLst/>
              <a:cxnLst>
                <a:cxn ang="0">
                  <a:pos x="connsiteX0" y="connsiteY0"/>
                </a:cxn>
                <a:cxn ang="0">
                  <a:pos x="connsiteX1" y="connsiteY1"/>
                </a:cxn>
                <a:cxn ang="0">
                  <a:pos x="connsiteX2" y="connsiteY2"/>
                </a:cxn>
                <a:cxn ang="0">
                  <a:pos x="connsiteX3" y="connsiteY3"/>
                </a:cxn>
              </a:cxnLst>
              <a:rect l="l" t="t" r="r" b="b"/>
              <a:pathLst>
                <a:path w="315223" h="21600">
                  <a:moveTo>
                    <a:pt x="0" y="0"/>
                  </a:moveTo>
                  <a:lnTo>
                    <a:pt x="315224" y="0"/>
                  </a:lnTo>
                  <a:lnTo>
                    <a:pt x="315224" y="21600"/>
                  </a:lnTo>
                  <a:lnTo>
                    <a:pt x="0" y="2160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0" name="フリーフォーム: 図形 89">
              <a:extLst>
                <a:ext uri="{FF2B5EF4-FFF2-40B4-BE49-F238E27FC236}">
                  <a16:creationId xmlns:a16="http://schemas.microsoft.com/office/drawing/2014/main" id="{74C4C2D6-B246-5DB2-048F-C3199FE70CC9}"/>
                </a:ext>
              </a:extLst>
            </p:cNvPr>
            <p:cNvSpPr/>
            <p:nvPr/>
          </p:nvSpPr>
          <p:spPr>
            <a:xfrm>
              <a:off x="6168386" y="3381779"/>
              <a:ext cx="218679" cy="419256"/>
            </a:xfrm>
            <a:custGeom>
              <a:avLst/>
              <a:gdLst>
                <a:gd name="connsiteX0" fmla="*/ 26239 w 218679"/>
                <a:gd name="connsiteY0" fmla="*/ 419256 h 419256"/>
                <a:gd name="connsiteX1" fmla="*/ 5248 w 218679"/>
                <a:gd name="connsiteY1" fmla="*/ 414288 h 419256"/>
                <a:gd name="connsiteX2" fmla="*/ 40688 w 218679"/>
                <a:gd name="connsiteY2" fmla="*/ 264672 h 419256"/>
                <a:gd name="connsiteX3" fmla="*/ 107686 w 218679"/>
                <a:gd name="connsiteY3" fmla="*/ 211680 h 419256"/>
                <a:gd name="connsiteX4" fmla="*/ 108118 w 218679"/>
                <a:gd name="connsiteY4" fmla="*/ 211680 h 419256"/>
                <a:gd name="connsiteX5" fmla="*/ 175979 w 218679"/>
                <a:gd name="connsiteY5" fmla="*/ 212112 h 419256"/>
                <a:gd name="connsiteX6" fmla="*/ 191075 w 218679"/>
                <a:gd name="connsiteY6" fmla="*/ 205920 h 419256"/>
                <a:gd name="connsiteX7" fmla="*/ 197114 w 218679"/>
                <a:gd name="connsiteY7" fmla="*/ 190872 h 419256"/>
                <a:gd name="connsiteX8" fmla="*/ 197114 w 218679"/>
                <a:gd name="connsiteY8" fmla="*/ 21384 h 419256"/>
                <a:gd name="connsiteX9" fmla="*/ 170947 w 218679"/>
                <a:gd name="connsiteY9" fmla="*/ 21384 h 419256"/>
                <a:gd name="connsiteX10" fmla="*/ 157935 w 218679"/>
                <a:gd name="connsiteY10" fmla="*/ 27216 h 419256"/>
                <a:gd name="connsiteX11" fmla="*/ 109484 w 218679"/>
                <a:gd name="connsiteY11" fmla="*/ 82512 h 419256"/>
                <a:gd name="connsiteX12" fmla="*/ 60888 w 218679"/>
                <a:gd name="connsiteY12" fmla="*/ 104472 h 419256"/>
                <a:gd name="connsiteX13" fmla="*/ 0 w 218679"/>
                <a:gd name="connsiteY13" fmla="*/ 104472 h 419256"/>
                <a:gd name="connsiteX14" fmla="*/ 0 w 218679"/>
                <a:gd name="connsiteY14" fmla="*/ 82872 h 419256"/>
                <a:gd name="connsiteX15" fmla="*/ 60888 w 218679"/>
                <a:gd name="connsiteY15" fmla="*/ 82872 h 419256"/>
                <a:gd name="connsiteX16" fmla="*/ 93237 w 218679"/>
                <a:gd name="connsiteY16" fmla="*/ 68472 h 419256"/>
                <a:gd name="connsiteX17" fmla="*/ 141761 w 218679"/>
                <a:gd name="connsiteY17" fmla="*/ 13176 h 419256"/>
                <a:gd name="connsiteX18" fmla="*/ 170947 w 218679"/>
                <a:gd name="connsiteY18" fmla="*/ 0 h 419256"/>
                <a:gd name="connsiteX19" fmla="*/ 218680 w 218679"/>
                <a:gd name="connsiteY19" fmla="*/ 0 h 419256"/>
                <a:gd name="connsiteX20" fmla="*/ 218680 w 218679"/>
                <a:gd name="connsiteY20" fmla="*/ 190872 h 419256"/>
                <a:gd name="connsiteX21" fmla="*/ 175548 w 218679"/>
                <a:gd name="connsiteY21" fmla="*/ 234072 h 419256"/>
                <a:gd name="connsiteX22" fmla="*/ 175548 w 218679"/>
                <a:gd name="connsiteY22" fmla="*/ 234072 h 419256"/>
                <a:gd name="connsiteX23" fmla="*/ 107758 w 218679"/>
                <a:gd name="connsiteY23" fmla="*/ 233640 h 419256"/>
                <a:gd name="connsiteX24" fmla="*/ 107758 w 218679"/>
                <a:gd name="connsiteY24" fmla="*/ 233640 h 419256"/>
                <a:gd name="connsiteX25" fmla="*/ 61751 w 218679"/>
                <a:gd name="connsiteY25" fmla="*/ 270072 h 41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679" h="419256">
                  <a:moveTo>
                    <a:pt x="26239" y="419256"/>
                  </a:moveTo>
                  <a:lnTo>
                    <a:pt x="5248" y="414288"/>
                  </a:lnTo>
                  <a:lnTo>
                    <a:pt x="40688" y="264672"/>
                  </a:lnTo>
                  <a:cubicBezTo>
                    <a:pt x="47983" y="233542"/>
                    <a:pt x="75761" y="211571"/>
                    <a:pt x="107686" y="211680"/>
                  </a:cubicBezTo>
                  <a:lnTo>
                    <a:pt x="108118" y="211680"/>
                  </a:lnTo>
                  <a:lnTo>
                    <a:pt x="175979" y="212112"/>
                  </a:lnTo>
                  <a:cubicBezTo>
                    <a:pt x="181626" y="212108"/>
                    <a:pt x="187047" y="209884"/>
                    <a:pt x="191075" y="205920"/>
                  </a:cubicBezTo>
                  <a:cubicBezTo>
                    <a:pt x="195016" y="201915"/>
                    <a:pt x="197191" y="196495"/>
                    <a:pt x="197114" y="190872"/>
                  </a:cubicBezTo>
                  <a:lnTo>
                    <a:pt x="197114" y="21384"/>
                  </a:lnTo>
                  <a:lnTo>
                    <a:pt x="170947" y="21384"/>
                  </a:lnTo>
                  <a:cubicBezTo>
                    <a:pt x="165975" y="21368"/>
                    <a:pt x="161236" y="23492"/>
                    <a:pt x="157935" y="27216"/>
                  </a:cubicBezTo>
                  <a:lnTo>
                    <a:pt x="109484" y="82512"/>
                  </a:lnTo>
                  <a:cubicBezTo>
                    <a:pt x="97189" y="96487"/>
                    <a:pt x="79485" y="104487"/>
                    <a:pt x="60888" y="104472"/>
                  </a:cubicBezTo>
                  <a:lnTo>
                    <a:pt x="0" y="104472"/>
                  </a:lnTo>
                  <a:lnTo>
                    <a:pt x="0" y="82872"/>
                  </a:lnTo>
                  <a:lnTo>
                    <a:pt x="60888" y="82872"/>
                  </a:lnTo>
                  <a:cubicBezTo>
                    <a:pt x="73232" y="82930"/>
                    <a:pt x="85008" y="77687"/>
                    <a:pt x="93237" y="68472"/>
                  </a:cubicBezTo>
                  <a:lnTo>
                    <a:pt x="141761" y="13176"/>
                  </a:lnTo>
                  <a:cubicBezTo>
                    <a:pt x="149150" y="4791"/>
                    <a:pt x="159781" y="-8"/>
                    <a:pt x="170947" y="0"/>
                  </a:cubicBezTo>
                  <a:lnTo>
                    <a:pt x="218680" y="0"/>
                  </a:lnTo>
                  <a:lnTo>
                    <a:pt x="218680" y="190872"/>
                  </a:lnTo>
                  <a:cubicBezTo>
                    <a:pt x="218680" y="214731"/>
                    <a:pt x="199369" y="234072"/>
                    <a:pt x="175548" y="234072"/>
                  </a:cubicBezTo>
                  <a:lnTo>
                    <a:pt x="175548" y="234072"/>
                  </a:lnTo>
                  <a:lnTo>
                    <a:pt x="107758" y="233640"/>
                  </a:lnTo>
                  <a:lnTo>
                    <a:pt x="107758" y="233640"/>
                  </a:lnTo>
                  <a:cubicBezTo>
                    <a:pt x="85821" y="233567"/>
                    <a:pt x="66741" y="248677"/>
                    <a:pt x="61751" y="270072"/>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1" name="フリーフォーム: 図形 90">
              <a:extLst>
                <a:ext uri="{FF2B5EF4-FFF2-40B4-BE49-F238E27FC236}">
                  <a16:creationId xmlns:a16="http://schemas.microsoft.com/office/drawing/2014/main" id="{24305583-25F5-808E-0556-1A77620CBFF5}"/>
                </a:ext>
              </a:extLst>
            </p:cNvPr>
            <p:cNvSpPr/>
            <p:nvPr/>
          </p:nvSpPr>
          <p:spPr>
            <a:xfrm>
              <a:off x="6272406" y="3424835"/>
              <a:ext cx="179357" cy="255240"/>
            </a:xfrm>
            <a:custGeom>
              <a:avLst/>
              <a:gdLst>
                <a:gd name="connsiteX0" fmla="*/ 82095 w 179357"/>
                <a:gd name="connsiteY0" fmla="*/ 255240 h 255240"/>
                <a:gd name="connsiteX1" fmla="*/ 0 w 179357"/>
                <a:gd name="connsiteY1" fmla="*/ 255240 h 255240"/>
                <a:gd name="connsiteX2" fmla="*/ 0 w 179357"/>
                <a:gd name="connsiteY2" fmla="*/ 233640 h 255240"/>
                <a:gd name="connsiteX3" fmla="*/ 82095 w 179357"/>
                <a:gd name="connsiteY3" fmla="*/ 233640 h 255240"/>
                <a:gd name="connsiteX4" fmla="*/ 157792 w 179357"/>
                <a:gd name="connsiteY4" fmla="*/ 157824 h 255240"/>
                <a:gd name="connsiteX5" fmla="*/ 157792 w 179357"/>
                <a:gd name="connsiteY5" fmla="*/ 0 h 255240"/>
                <a:gd name="connsiteX6" fmla="*/ 179358 w 179357"/>
                <a:gd name="connsiteY6" fmla="*/ 0 h 255240"/>
                <a:gd name="connsiteX7" fmla="*/ 179358 w 179357"/>
                <a:gd name="connsiteY7" fmla="*/ 157824 h 255240"/>
                <a:gd name="connsiteX8" fmla="*/ 82095 w 179357"/>
                <a:gd name="connsiteY8" fmla="*/ 255240 h 25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357" h="255240">
                  <a:moveTo>
                    <a:pt x="82095" y="255240"/>
                  </a:moveTo>
                  <a:lnTo>
                    <a:pt x="0" y="255240"/>
                  </a:lnTo>
                  <a:lnTo>
                    <a:pt x="0" y="233640"/>
                  </a:lnTo>
                  <a:lnTo>
                    <a:pt x="82095" y="233640"/>
                  </a:lnTo>
                  <a:cubicBezTo>
                    <a:pt x="123885" y="233600"/>
                    <a:pt x="157752" y="199680"/>
                    <a:pt x="157792" y="157824"/>
                  </a:cubicBezTo>
                  <a:lnTo>
                    <a:pt x="157792" y="0"/>
                  </a:lnTo>
                  <a:lnTo>
                    <a:pt x="179358" y="0"/>
                  </a:lnTo>
                  <a:lnTo>
                    <a:pt x="179358" y="157824"/>
                  </a:lnTo>
                  <a:cubicBezTo>
                    <a:pt x="179278" y="211592"/>
                    <a:pt x="135778" y="255161"/>
                    <a:pt x="82095" y="255240"/>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2" name="フリーフォーム: 図形 91">
              <a:extLst>
                <a:ext uri="{FF2B5EF4-FFF2-40B4-BE49-F238E27FC236}">
                  <a16:creationId xmlns:a16="http://schemas.microsoft.com/office/drawing/2014/main" id="{8F8B43AF-7C11-A2A6-0C35-1AC5C05354E2}"/>
                </a:ext>
              </a:extLst>
            </p:cNvPr>
            <p:cNvSpPr/>
            <p:nvPr/>
          </p:nvSpPr>
          <p:spPr>
            <a:xfrm>
              <a:off x="6294691" y="3484740"/>
              <a:ext cx="21566" cy="71352"/>
            </a:xfrm>
            <a:custGeom>
              <a:avLst/>
              <a:gdLst>
                <a:gd name="connsiteX0" fmla="*/ 0 w 21566"/>
                <a:gd name="connsiteY0" fmla="*/ 0 h 71352"/>
                <a:gd name="connsiteX1" fmla="*/ 21566 w 21566"/>
                <a:gd name="connsiteY1" fmla="*/ 0 h 71352"/>
                <a:gd name="connsiteX2" fmla="*/ 21566 w 21566"/>
                <a:gd name="connsiteY2" fmla="*/ 71352 h 71352"/>
                <a:gd name="connsiteX3" fmla="*/ 0 w 21566"/>
                <a:gd name="connsiteY3" fmla="*/ 71352 h 71352"/>
              </a:gdLst>
              <a:ahLst/>
              <a:cxnLst>
                <a:cxn ang="0">
                  <a:pos x="connsiteX0" y="connsiteY0"/>
                </a:cxn>
                <a:cxn ang="0">
                  <a:pos x="connsiteX1" y="connsiteY1"/>
                </a:cxn>
                <a:cxn ang="0">
                  <a:pos x="connsiteX2" y="connsiteY2"/>
                </a:cxn>
                <a:cxn ang="0">
                  <a:pos x="connsiteX3" y="connsiteY3"/>
                </a:cxn>
              </a:cxnLst>
              <a:rect l="l" t="t" r="r" b="b"/>
              <a:pathLst>
                <a:path w="21566" h="71352">
                  <a:moveTo>
                    <a:pt x="0" y="0"/>
                  </a:moveTo>
                  <a:lnTo>
                    <a:pt x="21566" y="0"/>
                  </a:lnTo>
                  <a:lnTo>
                    <a:pt x="21566" y="71352"/>
                  </a:lnTo>
                  <a:lnTo>
                    <a:pt x="0" y="71352"/>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3" name="フリーフォーム: 図形 92">
              <a:extLst>
                <a:ext uri="{FF2B5EF4-FFF2-40B4-BE49-F238E27FC236}">
                  <a16:creationId xmlns:a16="http://schemas.microsoft.com/office/drawing/2014/main" id="{76AF63D1-887F-7E69-77DA-7116036521E2}"/>
                </a:ext>
              </a:extLst>
            </p:cNvPr>
            <p:cNvSpPr/>
            <p:nvPr/>
          </p:nvSpPr>
          <p:spPr>
            <a:xfrm>
              <a:off x="6325531" y="3669276"/>
              <a:ext cx="21566" cy="125208"/>
            </a:xfrm>
            <a:custGeom>
              <a:avLst/>
              <a:gdLst>
                <a:gd name="connsiteX0" fmla="*/ 0 w 21566"/>
                <a:gd name="connsiteY0" fmla="*/ 0 h 125208"/>
                <a:gd name="connsiteX1" fmla="*/ 21566 w 21566"/>
                <a:gd name="connsiteY1" fmla="*/ 0 h 125208"/>
                <a:gd name="connsiteX2" fmla="*/ 21566 w 21566"/>
                <a:gd name="connsiteY2" fmla="*/ 125208 h 125208"/>
                <a:gd name="connsiteX3" fmla="*/ 0 w 21566"/>
                <a:gd name="connsiteY3" fmla="*/ 125208 h 125208"/>
              </a:gdLst>
              <a:ahLst/>
              <a:cxnLst>
                <a:cxn ang="0">
                  <a:pos x="connsiteX0" y="connsiteY0"/>
                </a:cxn>
                <a:cxn ang="0">
                  <a:pos x="connsiteX1" y="connsiteY1"/>
                </a:cxn>
                <a:cxn ang="0">
                  <a:pos x="connsiteX2" y="connsiteY2"/>
                </a:cxn>
                <a:cxn ang="0">
                  <a:pos x="connsiteX3" y="connsiteY3"/>
                </a:cxn>
              </a:cxnLst>
              <a:rect l="l" t="t" r="r" b="b"/>
              <a:pathLst>
                <a:path w="21566" h="125208">
                  <a:moveTo>
                    <a:pt x="0" y="0"/>
                  </a:moveTo>
                  <a:lnTo>
                    <a:pt x="21566" y="0"/>
                  </a:lnTo>
                  <a:lnTo>
                    <a:pt x="21566" y="125208"/>
                  </a:lnTo>
                  <a:lnTo>
                    <a:pt x="0" y="125208"/>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4" name="フリーフォーム: 図形 93">
              <a:extLst>
                <a:ext uri="{FF2B5EF4-FFF2-40B4-BE49-F238E27FC236}">
                  <a16:creationId xmlns:a16="http://schemas.microsoft.com/office/drawing/2014/main" id="{747D8BA9-0AD8-91AF-9E32-30D55946D4FA}"/>
                </a:ext>
              </a:extLst>
            </p:cNvPr>
            <p:cNvSpPr/>
            <p:nvPr/>
          </p:nvSpPr>
          <p:spPr>
            <a:xfrm>
              <a:off x="6283333" y="3783684"/>
              <a:ext cx="119188" cy="21600"/>
            </a:xfrm>
            <a:custGeom>
              <a:avLst/>
              <a:gdLst>
                <a:gd name="connsiteX0" fmla="*/ 0 w 119188"/>
                <a:gd name="connsiteY0" fmla="*/ 0 h 21600"/>
                <a:gd name="connsiteX1" fmla="*/ 119188 w 119188"/>
                <a:gd name="connsiteY1" fmla="*/ 0 h 21600"/>
                <a:gd name="connsiteX2" fmla="*/ 119188 w 119188"/>
                <a:gd name="connsiteY2" fmla="*/ 21600 h 21600"/>
                <a:gd name="connsiteX3" fmla="*/ 0 w 119188"/>
                <a:gd name="connsiteY3" fmla="*/ 21600 h 21600"/>
              </a:gdLst>
              <a:ahLst/>
              <a:cxnLst>
                <a:cxn ang="0">
                  <a:pos x="connsiteX0" y="connsiteY0"/>
                </a:cxn>
                <a:cxn ang="0">
                  <a:pos x="connsiteX1" y="connsiteY1"/>
                </a:cxn>
                <a:cxn ang="0">
                  <a:pos x="connsiteX2" y="connsiteY2"/>
                </a:cxn>
                <a:cxn ang="0">
                  <a:pos x="connsiteX3" y="connsiteY3"/>
                </a:cxn>
              </a:cxnLst>
              <a:rect l="l" t="t" r="r" b="b"/>
              <a:pathLst>
                <a:path w="119188" h="21600">
                  <a:moveTo>
                    <a:pt x="0" y="0"/>
                  </a:moveTo>
                  <a:lnTo>
                    <a:pt x="119188" y="0"/>
                  </a:lnTo>
                  <a:lnTo>
                    <a:pt x="119188" y="21600"/>
                  </a:lnTo>
                  <a:lnTo>
                    <a:pt x="0" y="2160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5" name="フリーフォーム: 図形 94">
              <a:extLst>
                <a:ext uri="{FF2B5EF4-FFF2-40B4-BE49-F238E27FC236}">
                  <a16:creationId xmlns:a16="http://schemas.microsoft.com/office/drawing/2014/main" id="{7C8DD2E8-A1AE-252E-D33E-321B24BBBCCF}"/>
                </a:ext>
              </a:extLst>
            </p:cNvPr>
            <p:cNvSpPr/>
            <p:nvPr/>
          </p:nvSpPr>
          <p:spPr>
            <a:xfrm>
              <a:off x="5812331" y="3381563"/>
              <a:ext cx="218895" cy="419471"/>
            </a:xfrm>
            <a:custGeom>
              <a:avLst/>
              <a:gdLst>
                <a:gd name="connsiteX0" fmla="*/ 192082 w 218895"/>
                <a:gd name="connsiteY0" fmla="*/ 419472 h 419471"/>
                <a:gd name="connsiteX1" fmla="*/ 156641 w 218895"/>
                <a:gd name="connsiteY1" fmla="*/ 269928 h 419471"/>
                <a:gd name="connsiteX2" fmla="*/ 110634 w 218895"/>
                <a:gd name="connsiteY2" fmla="*/ 233496 h 419471"/>
                <a:gd name="connsiteX3" fmla="*/ 110274 w 218895"/>
                <a:gd name="connsiteY3" fmla="*/ 233496 h 419471"/>
                <a:gd name="connsiteX4" fmla="*/ 42773 w 218895"/>
                <a:gd name="connsiteY4" fmla="*/ 233928 h 419471"/>
                <a:gd name="connsiteX5" fmla="*/ 42773 w 218895"/>
                <a:gd name="connsiteY5" fmla="*/ 233928 h 419471"/>
                <a:gd name="connsiteX6" fmla="*/ 0 w 218895"/>
                <a:gd name="connsiteY6" fmla="*/ 190728 h 419471"/>
                <a:gd name="connsiteX7" fmla="*/ 0 w 218895"/>
                <a:gd name="connsiteY7" fmla="*/ 0 h 419471"/>
                <a:gd name="connsiteX8" fmla="*/ 47948 w 218895"/>
                <a:gd name="connsiteY8" fmla="*/ 0 h 419471"/>
                <a:gd name="connsiteX9" fmla="*/ 77135 w 218895"/>
                <a:gd name="connsiteY9" fmla="*/ 13176 h 419471"/>
                <a:gd name="connsiteX10" fmla="*/ 125658 w 218895"/>
                <a:gd name="connsiteY10" fmla="*/ 68472 h 419471"/>
                <a:gd name="connsiteX11" fmla="*/ 158007 w 218895"/>
                <a:gd name="connsiteY11" fmla="*/ 82872 h 419471"/>
                <a:gd name="connsiteX12" fmla="*/ 218895 w 218895"/>
                <a:gd name="connsiteY12" fmla="*/ 82872 h 419471"/>
                <a:gd name="connsiteX13" fmla="*/ 218895 w 218895"/>
                <a:gd name="connsiteY13" fmla="*/ 104472 h 419471"/>
                <a:gd name="connsiteX14" fmla="*/ 157792 w 218895"/>
                <a:gd name="connsiteY14" fmla="*/ 104472 h 419471"/>
                <a:gd name="connsiteX15" fmla="*/ 109196 w 218895"/>
                <a:gd name="connsiteY15" fmla="*/ 82512 h 419471"/>
                <a:gd name="connsiteX16" fmla="*/ 60744 w 218895"/>
                <a:gd name="connsiteY16" fmla="*/ 27216 h 419471"/>
                <a:gd name="connsiteX17" fmla="*/ 47733 w 218895"/>
                <a:gd name="connsiteY17" fmla="*/ 21384 h 419471"/>
                <a:gd name="connsiteX18" fmla="*/ 21207 w 218895"/>
                <a:gd name="connsiteY18" fmla="*/ 21384 h 419471"/>
                <a:gd name="connsiteX19" fmla="*/ 21207 w 218895"/>
                <a:gd name="connsiteY19" fmla="*/ 191088 h 419471"/>
                <a:gd name="connsiteX20" fmla="*/ 42413 w 218895"/>
                <a:gd name="connsiteY20" fmla="*/ 212688 h 419471"/>
                <a:gd name="connsiteX21" fmla="*/ 42413 w 218895"/>
                <a:gd name="connsiteY21" fmla="*/ 212688 h 419471"/>
                <a:gd name="connsiteX22" fmla="*/ 110274 w 218895"/>
                <a:gd name="connsiteY22" fmla="*/ 212256 h 419471"/>
                <a:gd name="connsiteX23" fmla="*/ 110706 w 218895"/>
                <a:gd name="connsiteY23" fmla="*/ 212256 h 419471"/>
                <a:gd name="connsiteX24" fmla="*/ 177704 w 218895"/>
                <a:gd name="connsiteY24" fmla="*/ 265248 h 419471"/>
                <a:gd name="connsiteX25" fmla="*/ 213144 w 218895"/>
                <a:gd name="connsiteY25" fmla="*/ 414864 h 419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895" h="419471">
                  <a:moveTo>
                    <a:pt x="192082" y="419472"/>
                  </a:moveTo>
                  <a:lnTo>
                    <a:pt x="156641" y="269928"/>
                  </a:lnTo>
                  <a:cubicBezTo>
                    <a:pt x="151651" y="248532"/>
                    <a:pt x="132571" y="233423"/>
                    <a:pt x="110634" y="233496"/>
                  </a:cubicBezTo>
                  <a:lnTo>
                    <a:pt x="110274" y="233496"/>
                  </a:lnTo>
                  <a:lnTo>
                    <a:pt x="42773" y="233928"/>
                  </a:lnTo>
                  <a:lnTo>
                    <a:pt x="42773" y="233928"/>
                  </a:lnTo>
                  <a:cubicBezTo>
                    <a:pt x="19092" y="233731"/>
                    <a:pt x="-1" y="214447"/>
                    <a:pt x="0" y="190728"/>
                  </a:cubicBezTo>
                  <a:lnTo>
                    <a:pt x="0" y="0"/>
                  </a:lnTo>
                  <a:lnTo>
                    <a:pt x="47948" y="0"/>
                  </a:lnTo>
                  <a:cubicBezTo>
                    <a:pt x="59115" y="-8"/>
                    <a:pt x="69745" y="4791"/>
                    <a:pt x="77135" y="13176"/>
                  </a:cubicBezTo>
                  <a:lnTo>
                    <a:pt x="125658" y="68472"/>
                  </a:lnTo>
                  <a:cubicBezTo>
                    <a:pt x="133887" y="77687"/>
                    <a:pt x="145664" y="82930"/>
                    <a:pt x="158007" y="82872"/>
                  </a:cubicBezTo>
                  <a:lnTo>
                    <a:pt x="218895" y="82872"/>
                  </a:lnTo>
                  <a:lnTo>
                    <a:pt x="218895" y="104472"/>
                  </a:lnTo>
                  <a:lnTo>
                    <a:pt x="157792" y="104472"/>
                  </a:lnTo>
                  <a:cubicBezTo>
                    <a:pt x="139194" y="104487"/>
                    <a:pt x="121491" y="96487"/>
                    <a:pt x="109196" y="82512"/>
                  </a:cubicBezTo>
                  <a:lnTo>
                    <a:pt x="60744" y="27216"/>
                  </a:lnTo>
                  <a:cubicBezTo>
                    <a:pt x="57443" y="23492"/>
                    <a:pt x="52705" y="21368"/>
                    <a:pt x="47733" y="21384"/>
                  </a:cubicBezTo>
                  <a:lnTo>
                    <a:pt x="21207" y="21384"/>
                  </a:lnTo>
                  <a:lnTo>
                    <a:pt x="21207" y="191088"/>
                  </a:lnTo>
                  <a:cubicBezTo>
                    <a:pt x="21205" y="202878"/>
                    <a:pt x="30643" y="212491"/>
                    <a:pt x="42413" y="212688"/>
                  </a:cubicBezTo>
                  <a:lnTo>
                    <a:pt x="42413" y="212688"/>
                  </a:lnTo>
                  <a:lnTo>
                    <a:pt x="110274" y="212256"/>
                  </a:lnTo>
                  <a:lnTo>
                    <a:pt x="110706" y="212256"/>
                  </a:lnTo>
                  <a:cubicBezTo>
                    <a:pt x="142631" y="212147"/>
                    <a:pt x="170409" y="234118"/>
                    <a:pt x="177704" y="265248"/>
                  </a:cubicBezTo>
                  <a:lnTo>
                    <a:pt x="213144" y="414864"/>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6" name="フリーフォーム: 図形 95">
              <a:extLst>
                <a:ext uri="{FF2B5EF4-FFF2-40B4-BE49-F238E27FC236}">
                  <a16:creationId xmlns:a16="http://schemas.microsoft.com/office/drawing/2014/main" id="{B23C7A45-330D-0653-96F5-60C3052D4A69}"/>
                </a:ext>
              </a:extLst>
            </p:cNvPr>
            <p:cNvSpPr/>
            <p:nvPr/>
          </p:nvSpPr>
          <p:spPr>
            <a:xfrm>
              <a:off x="5747273" y="3424835"/>
              <a:ext cx="179717" cy="255240"/>
            </a:xfrm>
            <a:custGeom>
              <a:avLst/>
              <a:gdLst>
                <a:gd name="connsiteX0" fmla="*/ 179717 w 179717"/>
                <a:gd name="connsiteY0" fmla="*/ 255240 h 255240"/>
                <a:gd name="connsiteX1" fmla="*/ 97263 w 179717"/>
                <a:gd name="connsiteY1" fmla="*/ 255240 h 255240"/>
                <a:gd name="connsiteX2" fmla="*/ 0 w 179717"/>
                <a:gd name="connsiteY2" fmla="*/ 157824 h 255240"/>
                <a:gd name="connsiteX3" fmla="*/ 0 w 179717"/>
                <a:gd name="connsiteY3" fmla="*/ 0 h 255240"/>
                <a:gd name="connsiteX4" fmla="*/ 21566 w 179717"/>
                <a:gd name="connsiteY4" fmla="*/ 0 h 255240"/>
                <a:gd name="connsiteX5" fmla="*/ 21566 w 179717"/>
                <a:gd name="connsiteY5" fmla="*/ 157824 h 255240"/>
                <a:gd name="connsiteX6" fmla="*/ 97263 w 179717"/>
                <a:gd name="connsiteY6" fmla="*/ 233640 h 255240"/>
                <a:gd name="connsiteX7" fmla="*/ 179717 w 179717"/>
                <a:gd name="connsiteY7" fmla="*/ 233640 h 25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717" h="255240">
                  <a:moveTo>
                    <a:pt x="179717" y="255240"/>
                  </a:moveTo>
                  <a:lnTo>
                    <a:pt x="97263" y="255240"/>
                  </a:lnTo>
                  <a:cubicBezTo>
                    <a:pt x="43579" y="255161"/>
                    <a:pt x="79" y="211592"/>
                    <a:pt x="0" y="157824"/>
                  </a:cubicBezTo>
                  <a:lnTo>
                    <a:pt x="0" y="0"/>
                  </a:lnTo>
                  <a:lnTo>
                    <a:pt x="21566" y="0"/>
                  </a:lnTo>
                  <a:lnTo>
                    <a:pt x="21566" y="157824"/>
                  </a:lnTo>
                  <a:cubicBezTo>
                    <a:pt x="21606" y="199680"/>
                    <a:pt x="55473" y="233600"/>
                    <a:pt x="97263" y="233640"/>
                  </a:cubicBezTo>
                  <a:lnTo>
                    <a:pt x="179717" y="23364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7" name="フリーフォーム: 図形 96">
              <a:extLst>
                <a:ext uri="{FF2B5EF4-FFF2-40B4-BE49-F238E27FC236}">
                  <a16:creationId xmlns:a16="http://schemas.microsoft.com/office/drawing/2014/main" id="{C8F099B2-004A-C7D9-BBC6-262A81502D76}"/>
                </a:ext>
              </a:extLst>
            </p:cNvPr>
            <p:cNvSpPr/>
            <p:nvPr/>
          </p:nvSpPr>
          <p:spPr>
            <a:xfrm>
              <a:off x="5882780" y="3484740"/>
              <a:ext cx="21566" cy="71352"/>
            </a:xfrm>
            <a:custGeom>
              <a:avLst/>
              <a:gdLst>
                <a:gd name="connsiteX0" fmla="*/ 0 w 21566"/>
                <a:gd name="connsiteY0" fmla="*/ 0 h 71352"/>
                <a:gd name="connsiteX1" fmla="*/ 21566 w 21566"/>
                <a:gd name="connsiteY1" fmla="*/ 0 h 71352"/>
                <a:gd name="connsiteX2" fmla="*/ 21566 w 21566"/>
                <a:gd name="connsiteY2" fmla="*/ 71352 h 71352"/>
                <a:gd name="connsiteX3" fmla="*/ 0 w 21566"/>
                <a:gd name="connsiteY3" fmla="*/ 71352 h 71352"/>
              </a:gdLst>
              <a:ahLst/>
              <a:cxnLst>
                <a:cxn ang="0">
                  <a:pos x="connsiteX0" y="connsiteY0"/>
                </a:cxn>
                <a:cxn ang="0">
                  <a:pos x="connsiteX1" y="connsiteY1"/>
                </a:cxn>
                <a:cxn ang="0">
                  <a:pos x="connsiteX2" y="connsiteY2"/>
                </a:cxn>
                <a:cxn ang="0">
                  <a:pos x="connsiteX3" y="connsiteY3"/>
                </a:cxn>
              </a:cxnLst>
              <a:rect l="l" t="t" r="r" b="b"/>
              <a:pathLst>
                <a:path w="21566" h="71352">
                  <a:moveTo>
                    <a:pt x="0" y="0"/>
                  </a:moveTo>
                  <a:lnTo>
                    <a:pt x="21566" y="0"/>
                  </a:lnTo>
                  <a:lnTo>
                    <a:pt x="21566" y="71352"/>
                  </a:lnTo>
                  <a:lnTo>
                    <a:pt x="0" y="71352"/>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8" name="フリーフォーム: 図形 97">
              <a:extLst>
                <a:ext uri="{FF2B5EF4-FFF2-40B4-BE49-F238E27FC236}">
                  <a16:creationId xmlns:a16="http://schemas.microsoft.com/office/drawing/2014/main" id="{15ED6481-5D52-7A70-390D-F7747DBBFD40}"/>
                </a:ext>
              </a:extLst>
            </p:cNvPr>
            <p:cNvSpPr/>
            <p:nvPr/>
          </p:nvSpPr>
          <p:spPr>
            <a:xfrm>
              <a:off x="5851940" y="3669276"/>
              <a:ext cx="21566" cy="125208"/>
            </a:xfrm>
            <a:custGeom>
              <a:avLst/>
              <a:gdLst>
                <a:gd name="connsiteX0" fmla="*/ 0 w 21566"/>
                <a:gd name="connsiteY0" fmla="*/ 0 h 125208"/>
                <a:gd name="connsiteX1" fmla="*/ 21566 w 21566"/>
                <a:gd name="connsiteY1" fmla="*/ 0 h 125208"/>
                <a:gd name="connsiteX2" fmla="*/ 21566 w 21566"/>
                <a:gd name="connsiteY2" fmla="*/ 125208 h 125208"/>
                <a:gd name="connsiteX3" fmla="*/ 0 w 21566"/>
                <a:gd name="connsiteY3" fmla="*/ 125208 h 125208"/>
              </a:gdLst>
              <a:ahLst/>
              <a:cxnLst>
                <a:cxn ang="0">
                  <a:pos x="connsiteX0" y="connsiteY0"/>
                </a:cxn>
                <a:cxn ang="0">
                  <a:pos x="connsiteX1" y="connsiteY1"/>
                </a:cxn>
                <a:cxn ang="0">
                  <a:pos x="connsiteX2" y="connsiteY2"/>
                </a:cxn>
                <a:cxn ang="0">
                  <a:pos x="connsiteX3" y="connsiteY3"/>
                </a:cxn>
              </a:cxnLst>
              <a:rect l="l" t="t" r="r" b="b"/>
              <a:pathLst>
                <a:path w="21566" h="125208">
                  <a:moveTo>
                    <a:pt x="0" y="0"/>
                  </a:moveTo>
                  <a:lnTo>
                    <a:pt x="21566" y="0"/>
                  </a:lnTo>
                  <a:lnTo>
                    <a:pt x="21566" y="125208"/>
                  </a:lnTo>
                  <a:lnTo>
                    <a:pt x="0" y="125208"/>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99" name="フリーフォーム: 図形 98">
              <a:extLst>
                <a:ext uri="{FF2B5EF4-FFF2-40B4-BE49-F238E27FC236}">
                  <a16:creationId xmlns:a16="http://schemas.microsoft.com/office/drawing/2014/main" id="{7BF74C99-FF37-5F02-7A9F-13D9E075703E}"/>
                </a:ext>
              </a:extLst>
            </p:cNvPr>
            <p:cNvSpPr/>
            <p:nvPr/>
          </p:nvSpPr>
          <p:spPr>
            <a:xfrm>
              <a:off x="5796516" y="3783684"/>
              <a:ext cx="119188" cy="21600"/>
            </a:xfrm>
            <a:custGeom>
              <a:avLst/>
              <a:gdLst>
                <a:gd name="connsiteX0" fmla="*/ 0 w 119188"/>
                <a:gd name="connsiteY0" fmla="*/ 0 h 21600"/>
                <a:gd name="connsiteX1" fmla="*/ 119188 w 119188"/>
                <a:gd name="connsiteY1" fmla="*/ 0 h 21600"/>
                <a:gd name="connsiteX2" fmla="*/ 119188 w 119188"/>
                <a:gd name="connsiteY2" fmla="*/ 21600 h 21600"/>
                <a:gd name="connsiteX3" fmla="*/ 0 w 119188"/>
                <a:gd name="connsiteY3" fmla="*/ 21600 h 21600"/>
              </a:gdLst>
              <a:ahLst/>
              <a:cxnLst>
                <a:cxn ang="0">
                  <a:pos x="connsiteX0" y="connsiteY0"/>
                </a:cxn>
                <a:cxn ang="0">
                  <a:pos x="connsiteX1" y="connsiteY1"/>
                </a:cxn>
                <a:cxn ang="0">
                  <a:pos x="connsiteX2" y="connsiteY2"/>
                </a:cxn>
                <a:cxn ang="0">
                  <a:pos x="connsiteX3" y="connsiteY3"/>
                </a:cxn>
              </a:cxnLst>
              <a:rect l="l" t="t" r="r" b="b"/>
              <a:pathLst>
                <a:path w="119188" h="21600">
                  <a:moveTo>
                    <a:pt x="0" y="0"/>
                  </a:moveTo>
                  <a:lnTo>
                    <a:pt x="119188" y="0"/>
                  </a:lnTo>
                  <a:lnTo>
                    <a:pt x="119188" y="21600"/>
                  </a:lnTo>
                  <a:lnTo>
                    <a:pt x="0" y="2160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00" name="フリーフォーム: 図形 99">
              <a:extLst>
                <a:ext uri="{FF2B5EF4-FFF2-40B4-BE49-F238E27FC236}">
                  <a16:creationId xmlns:a16="http://schemas.microsoft.com/office/drawing/2014/main" id="{196AB4CE-E7C7-8224-85A2-BC44361166AC}"/>
                </a:ext>
              </a:extLst>
            </p:cNvPr>
            <p:cNvSpPr/>
            <p:nvPr/>
          </p:nvSpPr>
          <p:spPr>
            <a:xfrm>
              <a:off x="5992695" y="3314604"/>
              <a:ext cx="213647" cy="108000"/>
            </a:xfrm>
            <a:custGeom>
              <a:avLst/>
              <a:gdLst>
                <a:gd name="connsiteX0" fmla="*/ 21566 w 213647"/>
                <a:gd name="connsiteY0" fmla="*/ 108000 h 108000"/>
                <a:gd name="connsiteX1" fmla="*/ 0 w 213647"/>
                <a:gd name="connsiteY1" fmla="*/ 108000 h 108000"/>
                <a:gd name="connsiteX2" fmla="*/ 0 w 213647"/>
                <a:gd name="connsiteY2" fmla="*/ 0 h 108000"/>
                <a:gd name="connsiteX3" fmla="*/ 68005 w 213647"/>
                <a:gd name="connsiteY3" fmla="*/ 144 h 108000"/>
                <a:gd name="connsiteX4" fmla="*/ 106680 w 213647"/>
                <a:gd name="connsiteY4" fmla="*/ 34200 h 108000"/>
                <a:gd name="connsiteX5" fmla="*/ 143414 w 213647"/>
                <a:gd name="connsiteY5" fmla="*/ 144 h 108000"/>
                <a:gd name="connsiteX6" fmla="*/ 213648 w 213647"/>
                <a:gd name="connsiteY6" fmla="*/ 288 h 108000"/>
                <a:gd name="connsiteX7" fmla="*/ 213648 w 213647"/>
                <a:gd name="connsiteY7" fmla="*/ 108000 h 108000"/>
                <a:gd name="connsiteX8" fmla="*/ 192082 w 213647"/>
                <a:gd name="connsiteY8" fmla="*/ 108000 h 108000"/>
                <a:gd name="connsiteX9" fmla="*/ 192082 w 213647"/>
                <a:gd name="connsiteY9" fmla="*/ 21888 h 108000"/>
                <a:gd name="connsiteX10" fmla="*/ 151825 w 213647"/>
                <a:gd name="connsiteY10" fmla="*/ 21744 h 108000"/>
                <a:gd name="connsiteX11" fmla="*/ 106968 w 213647"/>
                <a:gd name="connsiteY11" fmla="*/ 63360 h 108000"/>
                <a:gd name="connsiteX12" fmla="*/ 59882 w 213647"/>
                <a:gd name="connsiteY12" fmla="*/ 21744 h 108000"/>
                <a:gd name="connsiteX13" fmla="*/ 21566 w 213647"/>
                <a:gd name="connsiteY13" fmla="*/ 21672 h 108000"/>
                <a:gd name="connsiteX14" fmla="*/ 21566 w 213647"/>
                <a:gd name="connsiteY14" fmla="*/ 108000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3647" h="108000">
                  <a:moveTo>
                    <a:pt x="21566" y="108000"/>
                  </a:moveTo>
                  <a:lnTo>
                    <a:pt x="0" y="108000"/>
                  </a:lnTo>
                  <a:lnTo>
                    <a:pt x="0" y="0"/>
                  </a:lnTo>
                  <a:lnTo>
                    <a:pt x="68005" y="144"/>
                  </a:lnTo>
                  <a:lnTo>
                    <a:pt x="106680" y="34200"/>
                  </a:lnTo>
                  <a:lnTo>
                    <a:pt x="143414" y="144"/>
                  </a:lnTo>
                  <a:lnTo>
                    <a:pt x="213648" y="288"/>
                  </a:lnTo>
                  <a:lnTo>
                    <a:pt x="213648" y="108000"/>
                  </a:lnTo>
                  <a:lnTo>
                    <a:pt x="192082" y="108000"/>
                  </a:lnTo>
                  <a:lnTo>
                    <a:pt x="192082" y="21888"/>
                  </a:lnTo>
                  <a:lnTo>
                    <a:pt x="151825" y="21744"/>
                  </a:lnTo>
                  <a:lnTo>
                    <a:pt x="106968" y="63360"/>
                  </a:lnTo>
                  <a:lnTo>
                    <a:pt x="59882" y="21744"/>
                  </a:lnTo>
                  <a:lnTo>
                    <a:pt x="21566" y="21672"/>
                  </a:lnTo>
                  <a:lnTo>
                    <a:pt x="21566" y="10800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01" name="フリーフォーム: 図形 100">
              <a:extLst>
                <a:ext uri="{FF2B5EF4-FFF2-40B4-BE49-F238E27FC236}">
                  <a16:creationId xmlns:a16="http://schemas.microsoft.com/office/drawing/2014/main" id="{5B1F35A4-3CAD-44BB-5175-46FEDB1DBFB8}"/>
                </a:ext>
              </a:extLst>
            </p:cNvPr>
            <p:cNvSpPr/>
            <p:nvPr/>
          </p:nvSpPr>
          <p:spPr>
            <a:xfrm>
              <a:off x="6039277" y="3171107"/>
              <a:ext cx="118325" cy="118511"/>
            </a:xfrm>
            <a:custGeom>
              <a:avLst/>
              <a:gdLst>
                <a:gd name="connsiteX0" fmla="*/ 59163 w 118325"/>
                <a:gd name="connsiteY0" fmla="*/ 118512 h 118511"/>
                <a:gd name="connsiteX1" fmla="*/ 0 w 118325"/>
                <a:gd name="connsiteY1" fmla="*/ 59256 h 118511"/>
                <a:gd name="connsiteX2" fmla="*/ 59163 w 118325"/>
                <a:gd name="connsiteY2" fmla="*/ 0 h 118511"/>
                <a:gd name="connsiteX3" fmla="*/ 118326 w 118325"/>
                <a:gd name="connsiteY3" fmla="*/ 59256 h 118511"/>
                <a:gd name="connsiteX4" fmla="*/ 59163 w 118325"/>
                <a:gd name="connsiteY4" fmla="*/ 118512 h 118511"/>
                <a:gd name="connsiteX5" fmla="*/ 59163 w 118325"/>
                <a:gd name="connsiteY5" fmla="*/ 21600 h 118511"/>
                <a:gd name="connsiteX6" fmla="*/ 21566 w 118325"/>
                <a:gd name="connsiteY6" fmla="*/ 59256 h 118511"/>
                <a:gd name="connsiteX7" fmla="*/ 59163 w 118325"/>
                <a:gd name="connsiteY7" fmla="*/ 96912 h 118511"/>
                <a:gd name="connsiteX8" fmla="*/ 96760 w 118325"/>
                <a:gd name="connsiteY8" fmla="*/ 59256 h 118511"/>
                <a:gd name="connsiteX9" fmla="*/ 59163 w 118325"/>
                <a:gd name="connsiteY9" fmla="*/ 21600 h 11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325" h="118511">
                  <a:moveTo>
                    <a:pt x="59163" y="118512"/>
                  </a:moveTo>
                  <a:cubicBezTo>
                    <a:pt x="26488" y="118512"/>
                    <a:pt x="0" y="91982"/>
                    <a:pt x="0" y="59256"/>
                  </a:cubicBezTo>
                  <a:cubicBezTo>
                    <a:pt x="0" y="26530"/>
                    <a:pt x="26488" y="0"/>
                    <a:pt x="59163" y="0"/>
                  </a:cubicBezTo>
                  <a:cubicBezTo>
                    <a:pt x="91838" y="0"/>
                    <a:pt x="118326" y="26530"/>
                    <a:pt x="118326" y="59256"/>
                  </a:cubicBezTo>
                  <a:cubicBezTo>
                    <a:pt x="118286" y="91966"/>
                    <a:pt x="91821" y="118472"/>
                    <a:pt x="59163" y="118512"/>
                  </a:cubicBezTo>
                  <a:close/>
                  <a:moveTo>
                    <a:pt x="59163" y="21600"/>
                  </a:moveTo>
                  <a:cubicBezTo>
                    <a:pt x="38398" y="21600"/>
                    <a:pt x="21566" y="38460"/>
                    <a:pt x="21566" y="59256"/>
                  </a:cubicBezTo>
                  <a:cubicBezTo>
                    <a:pt x="21566" y="80052"/>
                    <a:pt x="38398" y="96912"/>
                    <a:pt x="59163" y="96912"/>
                  </a:cubicBezTo>
                  <a:cubicBezTo>
                    <a:pt x="79927" y="96912"/>
                    <a:pt x="96760" y="80052"/>
                    <a:pt x="96760" y="59256"/>
                  </a:cubicBezTo>
                  <a:cubicBezTo>
                    <a:pt x="96760" y="38460"/>
                    <a:pt x="79927" y="21600"/>
                    <a:pt x="59163" y="21600"/>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02" name="フリーフォーム: 図形 101">
              <a:extLst>
                <a:ext uri="{FF2B5EF4-FFF2-40B4-BE49-F238E27FC236}">
                  <a16:creationId xmlns:a16="http://schemas.microsoft.com/office/drawing/2014/main" id="{A4A164B1-C0A1-8A3A-F5F4-4F4157D9E1BB}"/>
                </a:ext>
              </a:extLst>
            </p:cNvPr>
            <p:cNvSpPr/>
            <p:nvPr/>
          </p:nvSpPr>
          <p:spPr>
            <a:xfrm>
              <a:off x="6258101" y="3235908"/>
              <a:ext cx="118325" cy="118511"/>
            </a:xfrm>
            <a:custGeom>
              <a:avLst/>
              <a:gdLst>
                <a:gd name="connsiteX0" fmla="*/ 59163 w 118325"/>
                <a:gd name="connsiteY0" fmla="*/ 118512 h 118511"/>
                <a:gd name="connsiteX1" fmla="*/ 0 w 118325"/>
                <a:gd name="connsiteY1" fmla="*/ 59256 h 118511"/>
                <a:gd name="connsiteX2" fmla="*/ 59163 w 118325"/>
                <a:gd name="connsiteY2" fmla="*/ 0 h 118511"/>
                <a:gd name="connsiteX3" fmla="*/ 118326 w 118325"/>
                <a:gd name="connsiteY3" fmla="*/ 59256 h 118511"/>
                <a:gd name="connsiteX4" fmla="*/ 59163 w 118325"/>
                <a:gd name="connsiteY4" fmla="*/ 118512 h 118511"/>
                <a:gd name="connsiteX5" fmla="*/ 59163 w 118325"/>
                <a:gd name="connsiteY5" fmla="*/ 21600 h 118511"/>
                <a:gd name="connsiteX6" fmla="*/ 21566 w 118325"/>
                <a:gd name="connsiteY6" fmla="*/ 59256 h 118511"/>
                <a:gd name="connsiteX7" fmla="*/ 59163 w 118325"/>
                <a:gd name="connsiteY7" fmla="*/ 96912 h 118511"/>
                <a:gd name="connsiteX8" fmla="*/ 96760 w 118325"/>
                <a:gd name="connsiteY8" fmla="*/ 59256 h 118511"/>
                <a:gd name="connsiteX9" fmla="*/ 59163 w 118325"/>
                <a:gd name="connsiteY9" fmla="*/ 21600 h 11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325" h="118511">
                  <a:moveTo>
                    <a:pt x="59163" y="118512"/>
                  </a:moveTo>
                  <a:cubicBezTo>
                    <a:pt x="26488" y="118512"/>
                    <a:pt x="0" y="91982"/>
                    <a:pt x="0" y="59256"/>
                  </a:cubicBezTo>
                  <a:cubicBezTo>
                    <a:pt x="0" y="26530"/>
                    <a:pt x="26488" y="0"/>
                    <a:pt x="59163" y="0"/>
                  </a:cubicBezTo>
                  <a:cubicBezTo>
                    <a:pt x="91838" y="0"/>
                    <a:pt x="118326" y="26530"/>
                    <a:pt x="118326" y="59256"/>
                  </a:cubicBezTo>
                  <a:cubicBezTo>
                    <a:pt x="118286" y="91966"/>
                    <a:pt x="91821" y="118472"/>
                    <a:pt x="59163" y="118512"/>
                  </a:cubicBezTo>
                  <a:close/>
                  <a:moveTo>
                    <a:pt x="59163" y="21600"/>
                  </a:moveTo>
                  <a:cubicBezTo>
                    <a:pt x="38399" y="21600"/>
                    <a:pt x="21566" y="38460"/>
                    <a:pt x="21566" y="59256"/>
                  </a:cubicBezTo>
                  <a:cubicBezTo>
                    <a:pt x="21566" y="80052"/>
                    <a:pt x="38399" y="96912"/>
                    <a:pt x="59163" y="96912"/>
                  </a:cubicBezTo>
                  <a:cubicBezTo>
                    <a:pt x="79927" y="96912"/>
                    <a:pt x="96760" y="80052"/>
                    <a:pt x="96760" y="59256"/>
                  </a:cubicBezTo>
                  <a:cubicBezTo>
                    <a:pt x="96720" y="38475"/>
                    <a:pt x="79911" y="21640"/>
                    <a:pt x="59163" y="21600"/>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03" name="フリーフォーム: 図形 102">
              <a:extLst>
                <a:ext uri="{FF2B5EF4-FFF2-40B4-BE49-F238E27FC236}">
                  <a16:creationId xmlns:a16="http://schemas.microsoft.com/office/drawing/2014/main" id="{CBDB0A1E-121C-2F66-4010-E9DF743F78F4}"/>
                </a:ext>
              </a:extLst>
            </p:cNvPr>
            <p:cNvSpPr/>
            <p:nvPr/>
          </p:nvSpPr>
          <p:spPr>
            <a:xfrm>
              <a:off x="5823401" y="3235908"/>
              <a:ext cx="118325" cy="118511"/>
            </a:xfrm>
            <a:custGeom>
              <a:avLst/>
              <a:gdLst>
                <a:gd name="connsiteX0" fmla="*/ 59163 w 118325"/>
                <a:gd name="connsiteY0" fmla="*/ 118512 h 118511"/>
                <a:gd name="connsiteX1" fmla="*/ 0 w 118325"/>
                <a:gd name="connsiteY1" fmla="*/ 59256 h 118511"/>
                <a:gd name="connsiteX2" fmla="*/ 59163 w 118325"/>
                <a:gd name="connsiteY2" fmla="*/ 0 h 118511"/>
                <a:gd name="connsiteX3" fmla="*/ 118326 w 118325"/>
                <a:gd name="connsiteY3" fmla="*/ 59256 h 118511"/>
                <a:gd name="connsiteX4" fmla="*/ 59163 w 118325"/>
                <a:gd name="connsiteY4" fmla="*/ 118512 h 118511"/>
                <a:gd name="connsiteX5" fmla="*/ 59163 w 118325"/>
                <a:gd name="connsiteY5" fmla="*/ 21600 h 118511"/>
                <a:gd name="connsiteX6" fmla="*/ 21566 w 118325"/>
                <a:gd name="connsiteY6" fmla="*/ 59256 h 118511"/>
                <a:gd name="connsiteX7" fmla="*/ 59163 w 118325"/>
                <a:gd name="connsiteY7" fmla="*/ 96912 h 118511"/>
                <a:gd name="connsiteX8" fmla="*/ 96760 w 118325"/>
                <a:gd name="connsiteY8" fmla="*/ 59256 h 118511"/>
                <a:gd name="connsiteX9" fmla="*/ 59163 w 118325"/>
                <a:gd name="connsiteY9" fmla="*/ 21600 h 11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325" h="118511">
                  <a:moveTo>
                    <a:pt x="59163" y="118512"/>
                  </a:moveTo>
                  <a:cubicBezTo>
                    <a:pt x="26488" y="118512"/>
                    <a:pt x="0" y="91982"/>
                    <a:pt x="0" y="59256"/>
                  </a:cubicBezTo>
                  <a:cubicBezTo>
                    <a:pt x="0" y="26530"/>
                    <a:pt x="26488" y="0"/>
                    <a:pt x="59163" y="0"/>
                  </a:cubicBezTo>
                  <a:cubicBezTo>
                    <a:pt x="91838" y="0"/>
                    <a:pt x="118326" y="26530"/>
                    <a:pt x="118326" y="59256"/>
                  </a:cubicBezTo>
                  <a:cubicBezTo>
                    <a:pt x="118286" y="91966"/>
                    <a:pt x="91821" y="118472"/>
                    <a:pt x="59163" y="118512"/>
                  </a:cubicBezTo>
                  <a:close/>
                  <a:moveTo>
                    <a:pt x="59163" y="21600"/>
                  </a:moveTo>
                  <a:cubicBezTo>
                    <a:pt x="38399" y="21600"/>
                    <a:pt x="21566" y="38460"/>
                    <a:pt x="21566" y="59256"/>
                  </a:cubicBezTo>
                  <a:cubicBezTo>
                    <a:pt x="21566" y="80052"/>
                    <a:pt x="38399" y="96912"/>
                    <a:pt x="59163" y="96912"/>
                  </a:cubicBezTo>
                  <a:cubicBezTo>
                    <a:pt x="79927" y="96912"/>
                    <a:pt x="96760" y="80052"/>
                    <a:pt x="96760" y="59256"/>
                  </a:cubicBezTo>
                  <a:cubicBezTo>
                    <a:pt x="96720" y="38475"/>
                    <a:pt x="79911" y="21640"/>
                    <a:pt x="59163" y="21600"/>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grpSp>
      <p:sp>
        <p:nvSpPr>
          <p:cNvPr id="104" name="四角形: 角を丸くする 103">
            <a:extLst>
              <a:ext uri="{FF2B5EF4-FFF2-40B4-BE49-F238E27FC236}">
                <a16:creationId xmlns:a16="http://schemas.microsoft.com/office/drawing/2014/main" id="{0753AC9B-6CC6-3616-E861-58B04B8111DE}"/>
              </a:ext>
            </a:extLst>
          </p:cNvPr>
          <p:cNvSpPr/>
          <p:nvPr/>
        </p:nvSpPr>
        <p:spPr bwMode="auto">
          <a:xfrm>
            <a:off x="4795516" y="3912880"/>
            <a:ext cx="1676831" cy="233451"/>
          </a:xfrm>
          <a:prstGeom prst="roundRect">
            <a:avLst>
              <a:gd name="adj" fmla="val 17413"/>
            </a:avLst>
          </a:prstGeom>
          <a:solidFill>
            <a:schemeClr val="accent1">
              <a:lumMod val="10000"/>
              <a:lumOff val="90000"/>
            </a:schemeClr>
          </a:solidFill>
          <a:ln w="3175" cap="flat" cmpd="sng" algn="ctr">
            <a:solidFill>
              <a:schemeClr val="bg1"/>
            </a:solidFill>
            <a:prstDash val="solid"/>
            <a:round/>
            <a:headEnd type="none" w="med" len="med"/>
            <a:tailEnd type="none" w="med" len="med"/>
          </a:ln>
          <a:effectLst>
            <a:outerShdw blurRad="50800" dist="38100" dir="5400000" algn="t"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b="1" dirty="0">
                <a:solidFill>
                  <a:schemeClr val="accent1"/>
                </a:solidFill>
                <a:latin typeface="BIZ UDPゴシック" panose="020B0400000000000000" pitchFamily="50" charset="-128"/>
                <a:ea typeface="BIZ UDPゴシック" panose="020B0400000000000000" pitchFamily="50" charset="-128"/>
                <a:cs typeface="Meiryo UI" panose="020B0604030504040204" pitchFamily="50" charset="-128"/>
              </a:rPr>
              <a:t>サウンディング</a:t>
            </a:r>
            <a:r>
              <a:rPr kumimoji="1" lang="ja-JP" altLang="en-US" sz="1200" b="1" i="0" u="none" strike="noStrike" kern="1200" cap="none" spc="0" normalizeH="0" baseline="0" noProof="0" dirty="0">
                <a:ln>
                  <a:noFill/>
                </a:ln>
                <a:solidFill>
                  <a:schemeClr val="accent1"/>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調査</a:t>
            </a:r>
          </a:p>
        </p:txBody>
      </p:sp>
      <p:sp>
        <p:nvSpPr>
          <p:cNvPr id="105" name="四角形: 角を丸くする 104">
            <a:extLst>
              <a:ext uri="{FF2B5EF4-FFF2-40B4-BE49-F238E27FC236}">
                <a16:creationId xmlns:a16="http://schemas.microsoft.com/office/drawing/2014/main" id="{E6C38976-21F0-7E13-48D8-A3E3473BF4D6}"/>
              </a:ext>
            </a:extLst>
          </p:cNvPr>
          <p:cNvSpPr/>
          <p:nvPr/>
        </p:nvSpPr>
        <p:spPr bwMode="auto">
          <a:xfrm>
            <a:off x="4795516" y="5543453"/>
            <a:ext cx="1676831" cy="233451"/>
          </a:xfrm>
          <a:prstGeom prst="roundRect">
            <a:avLst>
              <a:gd name="adj" fmla="val 17413"/>
            </a:avLst>
          </a:prstGeom>
          <a:solidFill>
            <a:schemeClr val="accent1">
              <a:lumMod val="10000"/>
              <a:lumOff val="90000"/>
            </a:schemeClr>
          </a:solidFill>
          <a:ln w="3175" cap="flat" cmpd="sng" algn="ctr">
            <a:solidFill>
              <a:schemeClr val="bg1"/>
            </a:solidFill>
            <a:prstDash val="solid"/>
            <a:round/>
            <a:headEnd type="none" w="med" len="med"/>
            <a:tailEnd type="none" w="med" len="med"/>
          </a:ln>
          <a:effectLst>
            <a:outerShdw blurRad="50800" dist="38100" dir="5400000" algn="t" rotWithShape="0">
              <a:prstClr val="black">
                <a:alpha val="40000"/>
              </a:prstClr>
            </a:outerShdw>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schemeClr val="accent1"/>
                </a:solidFill>
                <a:effectLst/>
                <a:uLnTx/>
                <a:uFillTx/>
                <a:latin typeface="BIZ UDPゴシック" panose="020B0400000000000000" pitchFamily="50" charset="-128"/>
                <a:ea typeface="BIZ UDPゴシック" panose="020B0400000000000000" pitchFamily="50" charset="-128"/>
                <a:cs typeface="Meiryo UI" panose="020B0604030504040204" pitchFamily="50" charset="-128"/>
              </a:rPr>
              <a:t>要求水準書等の作成</a:t>
            </a:r>
          </a:p>
        </p:txBody>
      </p:sp>
      <p:sp>
        <p:nvSpPr>
          <p:cNvPr id="106" name="テキスト ボックス 105">
            <a:extLst>
              <a:ext uri="{FF2B5EF4-FFF2-40B4-BE49-F238E27FC236}">
                <a16:creationId xmlns:a16="http://schemas.microsoft.com/office/drawing/2014/main" id="{C3C670C0-B825-4730-3438-87C849E76241}"/>
              </a:ext>
            </a:extLst>
          </p:cNvPr>
          <p:cNvSpPr txBox="1"/>
          <p:nvPr/>
        </p:nvSpPr>
        <p:spPr>
          <a:xfrm>
            <a:off x="5667466" y="4178723"/>
            <a:ext cx="3031774" cy="984885"/>
          </a:xfrm>
          <a:prstGeom prst="rect">
            <a:avLst/>
          </a:prstGeom>
          <a:noFill/>
        </p:spPr>
        <p:txBody>
          <a:bodyPr wrap="square" rtlCol="0">
            <a:spAutoFit/>
          </a:bodyPr>
          <a:lstStyle/>
          <a:p>
            <a:pPr marL="171450" indent="-171450" algn="l">
              <a:spcAft>
                <a:spcPts val="600"/>
              </a:spcAft>
              <a:buFont typeface="Arial" panose="020B0604020202020204" pitchFamily="34" charset="0"/>
              <a:buChar char="•"/>
            </a:pPr>
            <a:r>
              <a:rPr kumimoji="1" lang="ja-JP" altLang="en-US" sz="1200" dirty="0">
                <a:latin typeface="Yu Gothic UI" panose="020B0500000000000000" pitchFamily="50" charset="-128"/>
                <a:ea typeface="Yu Gothic UI" panose="020B0500000000000000" pitchFamily="50" charset="-128"/>
              </a:rPr>
              <a:t>アンケート調査</a:t>
            </a:r>
            <a:r>
              <a:rPr lang="en-US" altLang="ja-JP" sz="1200" baseline="30000" dirty="0">
                <a:latin typeface="Yu Gothic UI" panose="020B0500000000000000" pitchFamily="50" charset="-128"/>
                <a:ea typeface="Yu Gothic UI" panose="020B0500000000000000" pitchFamily="50" charset="-128"/>
              </a:rPr>
              <a:t>※</a:t>
            </a:r>
            <a:r>
              <a:rPr lang="ja-JP" altLang="en-US" sz="1200" dirty="0">
                <a:latin typeface="Yu Gothic UI" panose="020B0500000000000000" pitchFamily="50" charset="-128"/>
                <a:ea typeface="Yu Gothic UI" panose="020B0500000000000000" pitchFamily="50" charset="-128"/>
              </a:rPr>
              <a:t>を実施</a:t>
            </a:r>
            <a:endParaRPr lang="en-US" altLang="ja-JP" sz="1200" dirty="0">
              <a:latin typeface="Yu Gothic UI" panose="020B0500000000000000" pitchFamily="50" charset="-128"/>
              <a:ea typeface="Yu Gothic UI" panose="020B0500000000000000" pitchFamily="50" charset="-128"/>
            </a:endParaRPr>
          </a:p>
          <a:p>
            <a:pPr marL="171450" indent="-171450" algn="l">
              <a:spcAft>
                <a:spcPts val="600"/>
              </a:spcAft>
              <a:buFont typeface="Wingdings" panose="05000000000000000000" pitchFamily="2" charset="2"/>
              <a:buChar char="Ø"/>
            </a:pPr>
            <a:r>
              <a:rPr kumimoji="1" lang="ja-JP" altLang="en-US" sz="1200" dirty="0">
                <a:latin typeface="Yu Gothic UI" panose="020B0500000000000000" pitchFamily="50" charset="-128"/>
                <a:ea typeface="Yu Gothic UI" panose="020B0500000000000000" pitchFamily="50" charset="-128"/>
              </a:rPr>
              <a:t>導入方針（案）の確認</a:t>
            </a:r>
            <a:endParaRPr kumimoji="1" lang="en-US" altLang="ja-JP" sz="1200" dirty="0">
              <a:latin typeface="Yu Gothic UI" panose="020B0500000000000000" pitchFamily="50" charset="-128"/>
              <a:ea typeface="Yu Gothic UI" panose="020B0500000000000000" pitchFamily="50" charset="-128"/>
            </a:endParaRPr>
          </a:p>
          <a:p>
            <a:pPr marL="171450" indent="-171450" algn="l">
              <a:spcAft>
                <a:spcPts val="600"/>
              </a:spcAft>
              <a:buFont typeface="Wingdings" panose="05000000000000000000" pitchFamily="2" charset="2"/>
              <a:buChar char="Ø"/>
            </a:pPr>
            <a:r>
              <a:rPr kumimoji="1" lang="ja-JP" altLang="en-US" sz="1200" b="1" u="sng" dirty="0">
                <a:latin typeface="Yu Gothic UI" panose="020B0500000000000000" pitchFamily="50" charset="-128"/>
                <a:ea typeface="Yu Gothic UI" panose="020B0500000000000000" pitchFamily="50" charset="-128"/>
              </a:rPr>
              <a:t>実施方針や要求水準</a:t>
            </a:r>
            <a:r>
              <a:rPr lang="ja-JP" altLang="en-US" sz="1200" b="1" u="sng" dirty="0">
                <a:latin typeface="Yu Gothic UI" panose="020B0500000000000000" pitchFamily="50" charset="-128"/>
                <a:ea typeface="Yu Gothic UI" panose="020B0500000000000000" pitchFamily="50" charset="-128"/>
              </a:rPr>
              <a:t>等、公告資料</a:t>
            </a:r>
            <a:r>
              <a:rPr kumimoji="1" lang="ja-JP" altLang="en-US" sz="1200" b="1" u="sng" dirty="0">
                <a:latin typeface="Yu Gothic UI" panose="020B0500000000000000" pitchFamily="50" charset="-128"/>
                <a:ea typeface="Yu Gothic UI" panose="020B0500000000000000" pitchFamily="50" charset="-128"/>
              </a:rPr>
              <a:t>に係る意見を聴収</a:t>
            </a:r>
          </a:p>
        </p:txBody>
      </p:sp>
      <p:grpSp>
        <p:nvGrpSpPr>
          <p:cNvPr id="107" name="グループ化 106">
            <a:extLst>
              <a:ext uri="{FF2B5EF4-FFF2-40B4-BE49-F238E27FC236}">
                <a16:creationId xmlns:a16="http://schemas.microsoft.com/office/drawing/2014/main" id="{80FE55BC-B3BF-A387-6D60-912739867F28}"/>
              </a:ext>
            </a:extLst>
          </p:cNvPr>
          <p:cNvGrpSpPr/>
          <p:nvPr/>
        </p:nvGrpSpPr>
        <p:grpSpPr>
          <a:xfrm>
            <a:off x="4937460" y="4401676"/>
            <a:ext cx="666976" cy="531744"/>
            <a:chOff x="5747273" y="3171107"/>
            <a:chExt cx="704490" cy="634177"/>
          </a:xfrm>
          <a:solidFill>
            <a:srgbClr val="FFFFFF"/>
          </a:solidFill>
        </p:grpSpPr>
        <p:sp>
          <p:nvSpPr>
            <p:cNvPr id="108" name="フリーフォーム: 図形 107">
              <a:extLst>
                <a:ext uri="{FF2B5EF4-FFF2-40B4-BE49-F238E27FC236}">
                  <a16:creationId xmlns:a16="http://schemas.microsoft.com/office/drawing/2014/main" id="{72DA3608-B1C0-771D-F526-21FDE51B94FB}"/>
                </a:ext>
              </a:extLst>
            </p:cNvPr>
            <p:cNvSpPr/>
            <p:nvPr/>
          </p:nvSpPr>
          <p:spPr>
            <a:xfrm>
              <a:off x="5941871" y="3529308"/>
              <a:ext cx="315223" cy="21600"/>
            </a:xfrm>
            <a:custGeom>
              <a:avLst/>
              <a:gdLst>
                <a:gd name="connsiteX0" fmla="*/ 0 w 315223"/>
                <a:gd name="connsiteY0" fmla="*/ 0 h 21600"/>
                <a:gd name="connsiteX1" fmla="*/ 315224 w 315223"/>
                <a:gd name="connsiteY1" fmla="*/ 0 h 21600"/>
                <a:gd name="connsiteX2" fmla="*/ 315224 w 315223"/>
                <a:gd name="connsiteY2" fmla="*/ 21600 h 21600"/>
                <a:gd name="connsiteX3" fmla="*/ 0 w 315223"/>
                <a:gd name="connsiteY3" fmla="*/ 21600 h 21600"/>
              </a:gdLst>
              <a:ahLst/>
              <a:cxnLst>
                <a:cxn ang="0">
                  <a:pos x="connsiteX0" y="connsiteY0"/>
                </a:cxn>
                <a:cxn ang="0">
                  <a:pos x="connsiteX1" y="connsiteY1"/>
                </a:cxn>
                <a:cxn ang="0">
                  <a:pos x="connsiteX2" y="connsiteY2"/>
                </a:cxn>
                <a:cxn ang="0">
                  <a:pos x="connsiteX3" y="connsiteY3"/>
                </a:cxn>
              </a:cxnLst>
              <a:rect l="l" t="t" r="r" b="b"/>
              <a:pathLst>
                <a:path w="315223" h="21600">
                  <a:moveTo>
                    <a:pt x="0" y="0"/>
                  </a:moveTo>
                  <a:lnTo>
                    <a:pt x="315224" y="0"/>
                  </a:lnTo>
                  <a:lnTo>
                    <a:pt x="315224" y="21600"/>
                  </a:lnTo>
                  <a:lnTo>
                    <a:pt x="0" y="2160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09" name="フリーフォーム: 図形 108">
              <a:extLst>
                <a:ext uri="{FF2B5EF4-FFF2-40B4-BE49-F238E27FC236}">
                  <a16:creationId xmlns:a16="http://schemas.microsoft.com/office/drawing/2014/main" id="{0B8534E7-97C8-AE69-C28B-32C7003B6C1B}"/>
                </a:ext>
              </a:extLst>
            </p:cNvPr>
            <p:cNvSpPr/>
            <p:nvPr/>
          </p:nvSpPr>
          <p:spPr>
            <a:xfrm>
              <a:off x="6168386" y="3381779"/>
              <a:ext cx="218679" cy="419256"/>
            </a:xfrm>
            <a:custGeom>
              <a:avLst/>
              <a:gdLst>
                <a:gd name="connsiteX0" fmla="*/ 26239 w 218679"/>
                <a:gd name="connsiteY0" fmla="*/ 419256 h 419256"/>
                <a:gd name="connsiteX1" fmla="*/ 5248 w 218679"/>
                <a:gd name="connsiteY1" fmla="*/ 414288 h 419256"/>
                <a:gd name="connsiteX2" fmla="*/ 40688 w 218679"/>
                <a:gd name="connsiteY2" fmla="*/ 264672 h 419256"/>
                <a:gd name="connsiteX3" fmla="*/ 107686 w 218679"/>
                <a:gd name="connsiteY3" fmla="*/ 211680 h 419256"/>
                <a:gd name="connsiteX4" fmla="*/ 108118 w 218679"/>
                <a:gd name="connsiteY4" fmla="*/ 211680 h 419256"/>
                <a:gd name="connsiteX5" fmla="*/ 175979 w 218679"/>
                <a:gd name="connsiteY5" fmla="*/ 212112 h 419256"/>
                <a:gd name="connsiteX6" fmla="*/ 191075 w 218679"/>
                <a:gd name="connsiteY6" fmla="*/ 205920 h 419256"/>
                <a:gd name="connsiteX7" fmla="*/ 197114 w 218679"/>
                <a:gd name="connsiteY7" fmla="*/ 190872 h 419256"/>
                <a:gd name="connsiteX8" fmla="*/ 197114 w 218679"/>
                <a:gd name="connsiteY8" fmla="*/ 21384 h 419256"/>
                <a:gd name="connsiteX9" fmla="*/ 170947 w 218679"/>
                <a:gd name="connsiteY9" fmla="*/ 21384 h 419256"/>
                <a:gd name="connsiteX10" fmla="*/ 157935 w 218679"/>
                <a:gd name="connsiteY10" fmla="*/ 27216 h 419256"/>
                <a:gd name="connsiteX11" fmla="*/ 109484 w 218679"/>
                <a:gd name="connsiteY11" fmla="*/ 82512 h 419256"/>
                <a:gd name="connsiteX12" fmla="*/ 60888 w 218679"/>
                <a:gd name="connsiteY12" fmla="*/ 104472 h 419256"/>
                <a:gd name="connsiteX13" fmla="*/ 0 w 218679"/>
                <a:gd name="connsiteY13" fmla="*/ 104472 h 419256"/>
                <a:gd name="connsiteX14" fmla="*/ 0 w 218679"/>
                <a:gd name="connsiteY14" fmla="*/ 82872 h 419256"/>
                <a:gd name="connsiteX15" fmla="*/ 60888 w 218679"/>
                <a:gd name="connsiteY15" fmla="*/ 82872 h 419256"/>
                <a:gd name="connsiteX16" fmla="*/ 93237 w 218679"/>
                <a:gd name="connsiteY16" fmla="*/ 68472 h 419256"/>
                <a:gd name="connsiteX17" fmla="*/ 141761 w 218679"/>
                <a:gd name="connsiteY17" fmla="*/ 13176 h 419256"/>
                <a:gd name="connsiteX18" fmla="*/ 170947 w 218679"/>
                <a:gd name="connsiteY18" fmla="*/ 0 h 419256"/>
                <a:gd name="connsiteX19" fmla="*/ 218680 w 218679"/>
                <a:gd name="connsiteY19" fmla="*/ 0 h 419256"/>
                <a:gd name="connsiteX20" fmla="*/ 218680 w 218679"/>
                <a:gd name="connsiteY20" fmla="*/ 190872 h 419256"/>
                <a:gd name="connsiteX21" fmla="*/ 175548 w 218679"/>
                <a:gd name="connsiteY21" fmla="*/ 234072 h 419256"/>
                <a:gd name="connsiteX22" fmla="*/ 175548 w 218679"/>
                <a:gd name="connsiteY22" fmla="*/ 234072 h 419256"/>
                <a:gd name="connsiteX23" fmla="*/ 107758 w 218679"/>
                <a:gd name="connsiteY23" fmla="*/ 233640 h 419256"/>
                <a:gd name="connsiteX24" fmla="*/ 107758 w 218679"/>
                <a:gd name="connsiteY24" fmla="*/ 233640 h 419256"/>
                <a:gd name="connsiteX25" fmla="*/ 61751 w 218679"/>
                <a:gd name="connsiteY25" fmla="*/ 270072 h 419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679" h="419256">
                  <a:moveTo>
                    <a:pt x="26239" y="419256"/>
                  </a:moveTo>
                  <a:lnTo>
                    <a:pt x="5248" y="414288"/>
                  </a:lnTo>
                  <a:lnTo>
                    <a:pt x="40688" y="264672"/>
                  </a:lnTo>
                  <a:cubicBezTo>
                    <a:pt x="47983" y="233542"/>
                    <a:pt x="75761" y="211571"/>
                    <a:pt x="107686" y="211680"/>
                  </a:cubicBezTo>
                  <a:lnTo>
                    <a:pt x="108118" y="211680"/>
                  </a:lnTo>
                  <a:lnTo>
                    <a:pt x="175979" y="212112"/>
                  </a:lnTo>
                  <a:cubicBezTo>
                    <a:pt x="181626" y="212108"/>
                    <a:pt x="187047" y="209884"/>
                    <a:pt x="191075" y="205920"/>
                  </a:cubicBezTo>
                  <a:cubicBezTo>
                    <a:pt x="195016" y="201915"/>
                    <a:pt x="197191" y="196495"/>
                    <a:pt x="197114" y="190872"/>
                  </a:cubicBezTo>
                  <a:lnTo>
                    <a:pt x="197114" y="21384"/>
                  </a:lnTo>
                  <a:lnTo>
                    <a:pt x="170947" y="21384"/>
                  </a:lnTo>
                  <a:cubicBezTo>
                    <a:pt x="165975" y="21368"/>
                    <a:pt x="161236" y="23492"/>
                    <a:pt x="157935" y="27216"/>
                  </a:cubicBezTo>
                  <a:lnTo>
                    <a:pt x="109484" y="82512"/>
                  </a:lnTo>
                  <a:cubicBezTo>
                    <a:pt x="97189" y="96487"/>
                    <a:pt x="79485" y="104487"/>
                    <a:pt x="60888" y="104472"/>
                  </a:cubicBezTo>
                  <a:lnTo>
                    <a:pt x="0" y="104472"/>
                  </a:lnTo>
                  <a:lnTo>
                    <a:pt x="0" y="82872"/>
                  </a:lnTo>
                  <a:lnTo>
                    <a:pt x="60888" y="82872"/>
                  </a:lnTo>
                  <a:cubicBezTo>
                    <a:pt x="73232" y="82930"/>
                    <a:pt x="85008" y="77687"/>
                    <a:pt x="93237" y="68472"/>
                  </a:cubicBezTo>
                  <a:lnTo>
                    <a:pt x="141761" y="13176"/>
                  </a:lnTo>
                  <a:cubicBezTo>
                    <a:pt x="149150" y="4791"/>
                    <a:pt x="159781" y="-8"/>
                    <a:pt x="170947" y="0"/>
                  </a:cubicBezTo>
                  <a:lnTo>
                    <a:pt x="218680" y="0"/>
                  </a:lnTo>
                  <a:lnTo>
                    <a:pt x="218680" y="190872"/>
                  </a:lnTo>
                  <a:cubicBezTo>
                    <a:pt x="218680" y="214731"/>
                    <a:pt x="199369" y="234072"/>
                    <a:pt x="175548" y="234072"/>
                  </a:cubicBezTo>
                  <a:lnTo>
                    <a:pt x="175548" y="234072"/>
                  </a:lnTo>
                  <a:lnTo>
                    <a:pt x="107758" y="233640"/>
                  </a:lnTo>
                  <a:lnTo>
                    <a:pt x="107758" y="233640"/>
                  </a:lnTo>
                  <a:cubicBezTo>
                    <a:pt x="85821" y="233567"/>
                    <a:pt x="66741" y="248677"/>
                    <a:pt x="61751" y="270072"/>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0" name="フリーフォーム: 図形 109">
              <a:extLst>
                <a:ext uri="{FF2B5EF4-FFF2-40B4-BE49-F238E27FC236}">
                  <a16:creationId xmlns:a16="http://schemas.microsoft.com/office/drawing/2014/main" id="{888A5E09-4EEE-F7E5-5C56-B80AD0F6EE2D}"/>
                </a:ext>
              </a:extLst>
            </p:cNvPr>
            <p:cNvSpPr/>
            <p:nvPr/>
          </p:nvSpPr>
          <p:spPr>
            <a:xfrm>
              <a:off x="6272406" y="3424835"/>
              <a:ext cx="179357" cy="255240"/>
            </a:xfrm>
            <a:custGeom>
              <a:avLst/>
              <a:gdLst>
                <a:gd name="connsiteX0" fmla="*/ 82095 w 179357"/>
                <a:gd name="connsiteY0" fmla="*/ 255240 h 255240"/>
                <a:gd name="connsiteX1" fmla="*/ 0 w 179357"/>
                <a:gd name="connsiteY1" fmla="*/ 255240 h 255240"/>
                <a:gd name="connsiteX2" fmla="*/ 0 w 179357"/>
                <a:gd name="connsiteY2" fmla="*/ 233640 h 255240"/>
                <a:gd name="connsiteX3" fmla="*/ 82095 w 179357"/>
                <a:gd name="connsiteY3" fmla="*/ 233640 h 255240"/>
                <a:gd name="connsiteX4" fmla="*/ 157792 w 179357"/>
                <a:gd name="connsiteY4" fmla="*/ 157824 h 255240"/>
                <a:gd name="connsiteX5" fmla="*/ 157792 w 179357"/>
                <a:gd name="connsiteY5" fmla="*/ 0 h 255240"/>
                <a:gd name="connsiteX6" fmla="*/ 179358 w 179357"/>
                <a:gd name="connsiteY6" fmla="*/ 0 h 255240"/>
                <a:gd name="connsiteX7" fmla="*/ 179358 w 179357"/>
                <a:gd name="connsiteY7" fmla="*/ 157824 h 255240"/>
                <a:gd name="connsiteX8" fmla="*/ 82095 w 179357"/>
                <a:gd name="connsiteY8" fmla="*/ 255240 h 25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357" h="255240">
                  <a:moveTo>
                    <a:pt x="82095" y="255240"/>
                  </a:moveTo>
                  <a:lnTo>
                    <a:pt x="0" y="255240"/>
                  </a:lnTo>
                  <a:lnTo>
                    <a:pt x="0" y="233640"/>
                  </a:lnTo>
                  <a:lnTo>
                    <a:pt x="82095" y="233640"/>
                  </a:lnTo>
                  <a:cubicBezTo>
                    <a:pt x="123885" y="233600"/>
                    <a:pt x="157752" y="199680"/>
                    <a:pt x="157792" y="157824"/>
                  </a:cubicBezTo>
                  <a:lnTo>
                    <a:pt x="157792" y="0"/>
                  </a:lnTo>
                  <a:lnTo>
                    <a:pt x="179358" y="0"/>
                  </a:lnTo>
                  <a:lnTo>
                    <a:pt x="179358" y="157824"/>
                  </a:lnTo>
                  <a:cubicBezTo>
                    <a:pt x="179278" y="211592"/>
                    <a:pt x="135778" y="255161"/>
                    <a:pt x="82095" y="255240"/>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1" name="フリーフォーム: 図形 110">
              <a:extLst>
                <a:ext uri="{FF2B5EF4-FFF2-40B4-BE49-F238E27FC236}">
                  <a16:creationId xmlns:a16="http://schemas.microsoft.com/office/drawing/2014/main" id="{2F6ED4F9-6DE8-BBD4-6BF3-8A98E0692A56}"/>
                </a:ext>
              </a:extLst>
            </p:cNvPr>
            <p:cNvSpPr/>
            <p:nvPr/>
          </p:nvSpPr>
          <p:spPr>
            <a:xfrm>
              <a:off x="6294691" y="3484740"/>
              <a:ext cx="21566" cy="71352"/>
            </a:xfrm>
            <a:custGeom>
              <a:avLst/>
              <a:gdLst>
                <a:gd name="connsiteX0" fmla="*/ 0 w 21566"/>
                <a:gd name="connsiteY0" fmla="*/ 0 h 71352"/>
                <a:gd name="connsiteX1" fmla="*/ 21566 w 21566"/>
                <a:gd name="connsiteY1" fmla="*/ 0 h 71352"/>
                <a:gd name="connsiteX2" fmla="*/ 21566 w 21566"/>
                <a:gd name="connsiteY2" fmla="*/ 71352 h 71352"/>
                <a:gd name="connsiteX3" fmla="*/ 0 w 21566"/>
                <a:gd name="connsiteY3" fmla="*/ 71352 h 71352"/>
              </a:gdLst>
              <a:ahLst/>
              <a:cxnLst>
                <a:cxn ang="0">
                  <a:pos x="connsiteX0" y="connsiteY0"/>
                </a:cxn>
                <a:cxn ang="0">
                  <a:pos x="connsiteX1" y="connsiteY1"/>
                </a:cxn>
                <a:cxn ang="0">
                  <a:pos x="connsiteX2" y="connsiteY2"/>
                </a:cxn>
                <a:cxn ang="0">
                  <a:pos x="connsiteX3" y="connsiteY3"/>
                </a:cxn>
              </a:cxnLst>
              <a:rect l="l" t="t" r="r" b="b"/>
              <a:pathLst>
                <a:path w="21566" h="71352">
                  <a:moveTo>
                    <a:pt x="0" y="0"/>
                  </a:moveTo>
                  <a:lnTo>
                    <a:pt x="21566" y="0"/>
                  </a:lnTo>
                  <a:lnTo>
                    <a:pt x="21566" y="71352"/>
                  </a:lnTo>
                  <a:lnTo>
                    <a:pt x="0" y="71352"/>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2" name="フリーフォーム: 図形 111">
              <a:extLst>
                <a:ext uri="{FF2B5EF4-FFF2-40B4-BE49-F238E27FC236}">
                  <a16:creationId xmlns:a16="http://schemas.microsoft.com/office/drawing/2014/main" id="{AA6EC79D-7A52-C309-3CE5-F0D21BB28913}"/>
                </a:ext>
              </a:extLst>
            </p:cNvPr>
            <p:cNvSpPr/>
            <p:nvPr/>
          </p:nvSpPr>
          <p:spPr>
            <a:xfrm>
              <a:off x="6325531" y="3669276"/>
              <a:ext cx="21566" cy="125208"/>
            </a:xfrm>
            <a:custGeom>
              <a:avLst/>
              <a:gdLst>
                <a:gd name="connsiteX0" fmla="*/ 0 w 21566"/>
                <a:gd name="connsiteY0" fmla="*/ 0 h 125208"/>
                <a:gd name="connsiteX1" fmla="*/ 21566 w 21566"/>
                <a:gd name="connsiteY1" fmla="*/ 0 h 125208"/>
                <a:gd name="connsiteX2" fmla="*/ 21566 w 21566"/>
                <a:gd name="connsiteY2" fmla="*/ 125208 h 125208"/>
                <a:gd name="connsiteX3" fmla="*/ 0 w 21566"/>
                <a:gd name="connsiteY3" fmla="*/ 125208 h 125208"/>
              </a:gdLst>
              <a:ahLst/>
              <a:cxnLst>
                <a:cxn ang="0">
                  <a:pos x="connsiteX0" y="connsiteY0"/>
                </a:cxn>
                <a:cxn ang="0">
                  <a:pos x="connsiteX1" y="connsiteY1"/>
                </a:cxn>
                <a:cxn ang="0">
                  <a:pos x="connsiteX2" y="connsiteY2"/>
                </a:cxn>
                <a:cxn ang="0">
                  <a:pos x="connsiteX3" y="connsiteY3"/>
                </a:cxn>
              </a:cxnLst>
              <a:rect l="l" t="t" r="r" b="b"/>
              <a:pathLst>
                <a:path w="21566" h="125208">
                  <a:moveTo>
                    <a:pt x="0" y="0"/>
                  </a:moveTo>
                  <a:lnTo>
                    <a:pt x="21566" y="0"/>
                  </a:lnTo>
                  <a:lnTo>
                    <a:pt x="21566" y="125208"/>
                  </a:lnTo>
                  <a:lnTo>
                    <a:pt x="0" y="125208"/>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3" name="フリーフォーム: 図形 112">
              <a:extLst>
                <a:ext uri="{FF2B5EF4-FFF2-40B4-BE49-F238E27FC236}">
                  <a16:creationId xmlns:a16="http://schemas.microsoft.com/office/drawing/2014/main" id="{172DAF73-5937-6263-672D-A766B3B9E230}"/>
                </a:ext>
              </a:extLst>
            </p:cNvPr>
            <p:cNvSpPr/>
            <p:nvPr/>
          </p:nvSpPr>
          <p:spPr>
            <a:xfrm>
              <a:off x="6283333" y="3783684"/>
              <a:ext cx="119188" cy="21600"/>
            </a:xfrm>
            <a:custGeom>
              <a:avLst/>
              <a:gdLst>
                <a:gd name="connsiteX0" fmla="*/ 0 w 119188"/>
                <a:gd name="connsiteY0" fmla="*/ 0 h 21600"/>
                <a:gd name="connsiteX1" fmla="*/ 119188 w 119188"/>
                <a:gd name="connsiteY1" fmla="*/ 0 h 21600"/>
                <a:gd name="connsiteX2" fmla="*/ 119188 w 119188"/>
                <a:gd name="connsiteY2" fmla="*/ 21600 h 21600"/>
                <a:gd name="connsiteX3" fmla="*/ 0 w 119188"/>
                <a:gd name="connsiteY3" fmla="*/ 21600 h 21600"/>
              </a:gdLst>
              <a:ahLst/>
              <a:cxnLst>
                <a:cxn ang="0">
                  <a:pos x="connsiteX0" y="connsiteY0"/>
                </a:cxn>
                <a:cxn ang="0">
                  <a:pos x="connsiteX1" y="connsiteY1"/>
                </a:cxn>
                <a:cxn ang="0">
                  <a:pos x="connsiteX2" y="connsiteY2"/>
                </a:cxn>
                <a:cxn ang="0">
                  <a:pos x="connsiteX3" y="connsiteY3"/>
                </a:cxn>
              </a:cxnLst>
              <a:rect l="l" t="t" r="r" b="b"/>
              <a:pathLst>
                <a:path w="119188" h="21600">
                  <a:moveTo>
                    <a:pt x="0" y="0"/>
                  </a:moveTo>
                  <a:lnTo>
                    <a:pt x="119188" y="0"/>
                  </a:lnTo>
                  <a:lnTo>
                    <a:pt x="119188" y="21600"/>
                  </a:lnTo>
                  <a:lnTo>
                    <a:pt x="0" y="2160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4" name="フリーフォーム: 図形 113">
              <a:extLst>
                <a:ext uri="{FF2B5EF4-FFF2-40B4-BE49-F238E27FC236}">
                  <a16:creationId xmlns:a16="http://schemas.microsoft.com/office/drawing/2014/main" id="{87AA91F5-A776-2403-21F6-425758F8BFE9}"/>
                </a:ext>
              </a:extLst>
            </p:cNvPr>
            <p:cNvSpPr/>
            <p:nvPr/>
          </p:nvSpPr>
          <p:spPr>
            <a:xfrm>
              <a:off x="5812331" y="3381563"/>
              <a:ext cx="218895" cy="419471"/>
            </a:xfrm>
            <a:custGeom>
              <a:avLst/>
              <a:gdLst>
                <a:gd name="connsiteX0" fmla="*/ 192082 w 218895"/>
                <a:gd name="connsiteY0" fmla="*/ 419472 h 419471"/>
                <a:gd name="connsiteX1" fmla="*/ 156641 w 218895"/>
                <a:gd name="connsiteY1" fmla="*/ 269928 h 419471"/>
                <a:gd name="connsiteX2" fmla="*/ 110634 w 218895"/>
                <a:gd name="connsiteY2" fmla="*/ 233496 h 419471"/>
                <a:gd name="connsiteX3" fmla="*/ 110274 w 218895"/>
                <a:gd name="connsiteY3" fmla="*/ 233496 h 419471"/>
                <a:gd name="connsiteX4" fmla="*/ 42773 w 218895"/>
                <a:gd name="connsiteY4" fmla="*/ 233928 h 419471"/>
                <a:gd name="connsiteX5" fmla="*/ 42773 w 218895"/>
                <a:gd name="connsiteY5" fmla="*/ 233928 h 419471"/>
                <a:gd name="connsiteX6" fmla="*/ 0 w 218895"/>
                <a:gd name="connsiteY6" fmla="*/ 190728 h 419471"/>
                <a:gd name="connsiteX7" fmla="*/ 0 w 218895"/>
                <a:gd name="connsiteY7" fmla="*/ 0 h 419471"/>
                <a:gd name="connsiteX8" fmla="*/ 47948 w 218895"/>
                <a:gd name="connsiteY8" fmla="*/ 0 h 419471"/>
                <a:gd name="connsiteX9" fmla="*/ 77135 w 218895"/>
                <a:gd name="connsiteY9" fmla="*/ 13176 h 419471"/>
                <a:gd name="connsiteX10" fmla="*/ 125658 w 218895"/>
                <a:gd name="connsiteY10" fmla="*/ 68472 h 419471"/>
                <a:gd name="connsiteX11" fmla="*/ 158007 w 218895"/>
                <a:gd name="connsiteY11" fmla="*/ 82872 h 419471"/>
                <a:gd name="connsiteX12" fmla="*/ 218895 w 218895"/>
                <a:gd name="connsiteY12" fmla="*/ 82872 h 419471"/>
                <a:gd name="connsiteX13" fmla="*/ 218895 w 218895"/>
                <a:gd name="connsiteY13" fmla="*/ 104472 h 419471"/>
                <a:gd name="connsiteX14" fmla="*/ 157792 w 218895"/>
                <a:gd name="connsiteY14" fmla="*/ 104472 h 419471"/>
                <a:gd name="connsiteX15" fmla="*/ 109196 w 218895"/>
                <a:gd name="connsiteY15" fmla="*/ 82512 h 419471"/>
                <a:gd name="connsiteX16" fmla="*/ 60744 w 218895"/>
                <a:gd name="connsiteY16" fmla="*/ 27216 h 419471"/>
                <a:gd name="connsiteX17" fmla="*/ 47733 w 218895"/>
                <a:gd name="connsiteY17" fmla="*/ 21384 h 419471"/>
                <a:gd name="connsiteX18" fmla="*/ 21207 w 218895"/>
                <a:gd name="connsiteY18" fmla="*/ 21384 h 419471"/>
                <a:gd name="connsiteX19" fmla="*/ 21207 w 218895"/>
                <a:gd name="connsiteY19" fmla="*/ 191088 h 419471"/>
                <a:gd name="connsiteX20" fmla="*/ 42413 w 218895"/>
                <a:gd name="connsiteY20" fmla="*/ 212688 h 419471"/>
                <a:gd name="connsiteX21" fmla="*/ 42413 w 218895"/>
                <a:gd name="connsiteY21" fmla="*/ 212688 h 419471"/>
                <a:gd name="connsiteX22" fmla="*/ 110274 w 218895"/>
                <a:gd name="connsiteY22" fmla="*/ 212256 h 419471"/>
                <a:gd name="connsiteX23" fmla="*/ 110706 w 218895"/>
                <a:gd name="connsiteY23" fmla="*/ 212256 h 419471"/>
                <a:gd name="connsiteX24" fmla="*/ 177704 w 218895"/>
                <a:gd name="connsiteY24" fmla="*/ 265248 h 419471"/>
                <a:gd name="connsiteX25" fmla="*/ 213144 w 218895"/>
                <a:gd name="connsiteY25" fmla="*/ 414864 h 419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18895" h="419471">
                  <a:moveTo>
                    <a:pt x="192082" y="419472"/>
                  </a:moveTo>
                  <a:lnTo>
                    <a:pt x="156641" y="269928"/>
                  </a:lnTo>
                  <a:cubicBezTo>
                    <a:pt x="151651" y="248532"/>
                    <a:pt x="132571" y="233423"/>
                    <a:pt x="110634" y="233496"/>
                  </a:cubicBezTo>
                  <a:lnTo>
                    <a:pt x="110274" y="233496"/>
                  </a:lnTo>
                  <a:lnTo>
                    <a:pt x="42773" y="233928"/>
                  </a:lnTo>
                  <a:lnTo>
                    <a:pt x="42773" y="233928"/>
                  </a:lnTo>
                  <a:cubicBezTo>
                    <a:pt x="19092" y="233731"/>
                    <a:pt x="-1" y="214447"/>
                    <a:pt x="0" y="190728"/>
                  </a:cubicBezTo>
                  <a:lnTo>
                    <a:pt x="0" y="0"/>
                  </a:lnTo>
                  <a:lnTo>
                    <a:pt x="47948" y="0"/>
                  </a:lnTo>
                  <a:cubicBezTo>
                    <a:pt x="59115" y="-8"/>
                    <a:pt x="69745" y="4791"/>
                    <a:pt x="77135" y="13176"/>
                  </a:cubicBezTo>
                  <a:lnTo>
                    <a:pt x="125658" y="68472"/>
                  </a:lnTo>
                  <a:cubicBezTo>
                    <a:pt x="133887" y="77687"/>
                    <a:pt x="145664" y="82930"/>
                    <a:pt x="158007" y="82872"/>
                  </a:cubicBezTo>
                  <a:lnTo>
                    <a:pt x="218895" y="82872"/>
                  </a:lnTo>
                  <a:lnTo>
                    <a:pt x="218895" y="104472"/>
                  </a:lnTo>
                  <a:lnTo>
                    <a:pt x="157792" y="104472"/>
                  </a:lnTo>
                  <a:cubicBezTo>
                    <a:pt x="139194" y="104487"/>
                    <a:pt x="121491" y="96487"/>
                    <a:pt x="109196" y="82512"/>
                  </a:cubicBezTo>
                  <a:lnTo>
                    <a:pt x="60744" y="27216"/>
                  </a:lnTo>
                  <a:cubicBezTo>
                    <a:pt x="57443" y="23492"/>
                    <a:pt x="52705" y="21368"/>
                    <a:pt x="47733" y="21384"/>
                  </a:cubicBezTo>
                  <a:lnTo>
                    <a:pt x="21207" y="21384"/>
                  </a:lnTo>
                  <a:lnTo>
                    <a:pt x="21207" y="191088"/>
                  </a:lnTo>
                  <a:cubicBezTo>
                    <a:pt x="21205" y="202878"/>
                    <a:pt x="30643" y="212491"/>
                    <a:pt x="42413" y="212688"/>
                  </a:cubicBezTo>
                  <a:lnTo>
                    <a:pt x="42413" y="212688"/>
                  </a:lnTo>
                  <a:lnTo>
                    <a:pt x="110274" y="212256"/>
                  </a:lnTo>
                  <a:lnTo>
                    <a:pt x="110706" y="212256"/>
                  </a:lnTo>
                  <a:cubicBezTo>
                    <a:pt x="142631" y="212147"/>
                    <a:pt x="170409" y="234118"/>
                    <a:pt x="177704" y="265248"/>
                  </a:cubicBezTo>
                  <a:lnTo>
                    <a:pt x="213144" y="414864"/>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5" name="フリーフォーム: 図形 114">
              <a:extLst>
                <a:ext uri="{FF2B5EF4-FFF2-40B4-BE49-F238E27FC236}">
                  <a16:creationId xmlns:a16="http://schemas.microsoft.com/office/drawing/2014/main" id="{A116E456-CCC7-0A96-C592-8BCC9D4CE63C}"/>
                </a:ext>
              </a:extLst>
            </p:cNvPr>
            <p:cNvSpPr/>
            <p:nvPr/>
          </p:nvSpPr>
          <p:spPr>
            <a:xfrm>
              <a:off x="5747273" y="3424835"/>
              <a:ext cx="179717" cy="255240"/>
            </a:xfrm>
            <a:custGeom>
              <a:avLst/>
              <a:gdLst>
                <a:gd name="connsiteX0" fmla="*/ 179717 w 179717"/>
                <a:gd name="connsiteY0" fmla="*/ 255240 h 255240"/>
                <a:gd name="connsiteX1" fmla="*/ 97263 w 179717"/>
                <a:gd name="connsiteY1" fmla="*/ 255240 h 255240"/>
                <a:gd name="connsiteX2" fmla="*/ 0 w 179717"/>
                <a:gd name="connsiteY2" fmla="*/ 157824 h 255240"/>
                <a:gd name="connsiteX3" fmla="*/ 0 w 179717"/>
                <a:gd name="connsiteY3" fmla="*/ 0 h 255240"/>
                <a:gd name="connsiteX4" fmla="*/ 21566 w 179717"/>
                <a:gd name="connsiteY4" fmla="*/ 0 h 255240"/>
                <a:gd name="connsiteX5" fmla="*/ 21566 w 179717"/>
                <a:gd name="connsiteY5" fmla="*/ 157824 h 255240"/>
                <a:gd name="connsiteX6" fmla="*/ 97263 w 179717"/>
                <a:gd name="connsiteY6" fmla="*/ 233640 h 255240"/>
                <a:gd name="connsiteX7" fmla="*/ 179717 w 179717"/>
                <a:gd name="connsiteY7" fmla="*/ 233640 h 255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717" h="255240">
                  <a:moveTo>
                    <a:pt x="179717" y="255240"/>
                  </a:moveTo>
                  <a:lnTo>
                    <a:pt x="97263" y="255240"/>
                  </a:lnTo>
                  <a:cubicBezTo>
                    <a:pt x="43579" y="255161"/>
                    <a:pt x="79" y="211592"/>
                    <a:pt x="0" y="157824"/>
                  </a:cubicBezTo>
                  <a:lnTo>
                    <a:pt x="0" y="0"/>
                  </a:lnTo>
                  <a:lnTo>
                    <a:pt x="21566" y="0"/>
                  </a:lnTo>
                  <a:lnTo>
                    <a:pt x="21566" y="157824"/>
                  </a:lnTo>
                  <a:cubicBezTo>
                    <a:pt x="21606" y="199680"/>
                    <a:pt x="55473" y="233600"/>
                    <a:pt x="97263" y="233640"/>
                  </a:cubicBezTo>
                  <a:lnTo>
                    <a:pt x="179717" y="23364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6" name="フリーフォーム: 図形 115">
              <a:extLst>
                <a:ext uri="{FF2B5EF4-FFF2-40B4-BE49-F238E27FC236}">
                  <a16:creationId xmlns:a16="http://schemas.microsoft.com/office/drawing/2014/main" id="{366906BA-AA22-80DE-1393-EFDD2D2BDF28}"/>
                </a:ext>
              </a:extLst>
            </p:cNvPr>
            <p:cNvSpPr/>
            <p:nvPr/>
          </p:nvSpPr>
          <p:spPr>
            <a:xfrm>
              <a:off x="5882780" y="3484740"/>
              <a:ext cx="21566" cy="71352"/>
            </a:xfrm>
            <a:custGeom>
              <a:avLst/>
              <a:gdLst>
                <a:gd name="connsiteX0" fmla="*/ 0 w 21566"/>
                <a:gd name="connsiteY0" fmla="*/ 0 h 71352"/>
                <a:gd name="connsiteX1" fmla="*/ 21566 w 21566"/>
                <a:gd name="connsiteY1" fmla="*/ 0 h 71352"/>
                <a:gd name="connsiteX2" fmla="*/ 21566 w 21566"/>
                <a:gd name="connsiteY2" fmla="*/ 71352 h 71352"/>
                <a:gd name="connsiteX3" fmla="*/ 0 w 21566"/>
                <a:gd name="connsiteY3" fmla="*/ 71352 h 71352"/>
              </a:gdLst>
              <a:ahLst/>
              <a:cxnLst>
                <a:cxn ang="0">
                  <a:pos x="connsiteX0" y="connsiteY0"/>
                </a:cxn>
                <a:cxn ang="0">
                  <a:pos x="connsiteX1" y="connsiteY1"/>
                </a:cxn>
                <a:cxn ang="0">
                  <a:pos x="connsiteX2" y="connsiteY2"/>
                </a:cxn>
                <a:cxn ang="0">
                  <a:pos x="connsiteX3" y="connsiteY3"/>
                </a:cxn>
              </a:cxnLst>
              <a:rect l="l" t="t" r="r" b="b"/>
              <a:pathLst>
                <a:path w="21566" h="71352">
                  <a:moveTo>
                    <a:pt x="0" y="0"/>
                  </a:moveTo>
                  <a:lnTo>
                    <a:pt x="21566" y="0"/>
                  </a:lnTo>
                  <a:lnTo>
                    <a:pt x="21566" y="71352"/>
                  </a:lnTo>
                  <a:lnTo>
                    <a:pt x="0" y="71352"/>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7" name="フリーフォーム: 図形 116">
              <a:extLst>
                <a:ext uri="{FF2B5EF4-FFF2-40B4-BE49-F238E27FC236}">
                  <a16:creationId xmlns:a16="http://schemas.microsoft.com/office/drawing/2014/main" id="{C006722C-4A0F-2E74-14F2-377A99AF8697}"/>
                </a:ext>
              </a:extLst>
            </p:cNvPr>
            <p:cNvSpPr/>
            <p:nvPr/>
          </p:nvSpPr>
          <p:spPr>
            <a:xfrm>
              <a:off x="5851940" y="3669276"/>
              <a:ext cx="21566" cy="125208"/>
            </a:xfrm>
            <a:custGeom>
              <a:avLst/>
              <a:gdLst>
                <a:gd name="connsiteX0" fmla="*/ 0 w 21566"/>
                <a:gd name="connsiteY0" fmla="*/ 0 h 125208"/>
                <a:gd name="connsiteX1" fmla="*/ 21566 w 21566"/>
                <a:gd name="connsiteY1" fmla="*/ 0 h 125208"/>
                <a:gd name="connsiteX2" fmla="*/ 21566 w 21566"/>
                <a:gd name="connsiteY2" fmla="*/ 125208 h 125208"/>
                <a:gd name="connsiteX3" fmla="*/ 0 w 21566"/>
                <a:gd name="connsiteY3" fmla="*/ 125208 h 125208"/>
              </a:gdLst>
              <a:ahLst/>
              <a:cxnLst>
                <a:cxn ang="0">
                  <a:pos x="connsiteX0" y="connsiteY0"/>
                </a:cxn>
                <a:cxn ang="0">
                  <a:pos x="connsiteX1" y="connsiteY1"/>
                </a:cxn>
                <a:cxn ang="0">
                  <a:pos x="connsiteX2" y="connsiteY2"/>
                </a:cxn>
                <a:cxn ang="0">
                  <a:pos x="connsiteX3" y="connsiteY3"/>
                </a:cxn>
              </a:cxnLst>
              <a:rect l="l" t="t" r="r" b="b"/>
              <a:pathLst>
                <a:path w="21566" h="125208">
                  <a:moveTo>
                    <a:pt x="0" y="0"/>
                  </a:moveTo>
                  <a:lnTo>
                    <a:pt x="21566" y="0"/>
                  </a:lnTo>
                  <a:lnTo>
                    <a:pt x="21566" y="125208"/>
                  </a:lnTo>
                  <a:lnTo>
                    <a:pt x="0" y="125208"/>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8" name="フリーフォーム: 図形 117">
              <a:extLst>
                <a:ext uri="{FF2B5EF4-FFF2-40B4-BE49-F238E27FC236}">
                  <a16:creationId xmlns:a16="http://schemas.microsoft.com/office/drawing/2014/main" id="{9D7BD58C-AF51-309D-42EF-6A49D648398D}"/>
                </a:ext>
              </a:extLst>
            </p:cNvPr>
            <p:cNvSpPr/>
            <p:nvPr/>
          </p:nvSpPr>
          <p:spPr>
            <a:xfrm>
              <a:off x="5796516" y="3783684"/>
              <a:ext cx="119188" cy="21600"/>
            </a:xfrm>
            <a:custGeom>
              <a:avLst/>
              <a:gdLst>
                <a:gd name="connsiteX0" fmla="*/ 0 w 119188"/>
                <a:gd name="connsiteY0" fmla="*/ 0 h 21600"/>
                <a:gd name="connsiteX1" fmla="*/ 119188 w 119188"/>
                <a:gd name="connsiteY1" fmla="*/ 0 h 21600"/>
                <a:gd name="connsiteX2" fmla="*/ 119188 w 119188"/>
                <a:gd name="connsiteY2" fmla="*/ 21600 h 21600"/>
                <a:gd name="connsiteX3" fmla="*/ 0 w 119188"/>
                <a:gd name="connsiteY3" fmla="*/ 21600 h 21600"/>
              </a:gdLst>
              <a:ahLst/>
              <a:cxnLst>
                <a:cxn ang="0">
                  <a:pos x="connsiteX0" y="connsiteY0"/>
                </a:cxn>
                <a:cxn ang="0">
                  <a:pos x="connsiteX1" y="connsiteY1"/>
                </a:cxn>
                <a:cxn ang="0">
                  <a:pos x="connsiteX2" y="connsiteY2"/>
                </a:cxn>
                <a:cxn ang="0">
                  <a:pos x="connsiteX3" y="connsiteY3"/>
                </a:cxn>
              </a:cxnLst>
              <a:rect l="l" t="t" r="r" b="b"/>
              <a:pathLst>
                <a:path w="119188" h="21600">
                  <a:moveTo>
                    <a:pt x="0" y="0"/>
                  </a:moveTo>
                  <a:lnTo>
                    <a:pt x="119188" y="0"/>
                  </a:lnTo>
                  <a:lnTo>
                    <a:pt x="119188" y="21600"/>
                  </a:lnTo>
                  <a:lnTo>
                    <a:pt x="0" y="2160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19" name="フリーフォーム: 図形 118">
              <a:extLst>
                <a:ext uri="{FF2B5EF4-FFF2-40B4-BE49-F238E27FC236}">
                  <a16:creationId xmlns:a16="http://schemas.microsoft.com/office/drawing/2014/main" id="{FC332A02-2E07-F630-5EE3-9F3EA104AB82}"/>
                </a:ext>
              </a:extLst>
            </p:cNvPr>
            <p:cNvSpPr/>
            <p:nvPr/>
          </p:nvSpPr>
          <p:spPr>
            <a:xfrm>
              <a:off x="5992695" y="3314604"/>
              <a:ext cx="213647" cy="108000"/>
            </a:xfrm>
            <a:custGeom>
              <a:avLst/>
              <a:gdLst>
                <a:gd name="connsiteX0" fmla="*/ 21566 w 213647"/>
                <a:gd name="connsiteY0" fmla="*/ 108000 h 108000"/>
                <a:gd name="connsiteX1" fmla="*/ 0 w 213647"/>
                <a:gd name="connsiteY1" fmla="*/ 108000 h 108000"/>
                <a:gd name="connsiteX2" fmla="*/ 0 w 213647"/>
                <a:gd name="connsiteY2" fmla="*/ 0 h 108000"/>
                <a:gd name="connsiteX3" fmla="*/ 68005 w 213647"/>
                <a:gd name="connsiteY3" fmla="*/ 144 h 108000"/>
                <a:gd name="connsiteX4" fmla="*/ 106680 w 213647"/>
                <a:gd name="connsiteY4" fmla="*/ 34200 h 108000"/>
                <a:gd name="connsiteX5" fmla="*/ 143414 w 213647"/>
                <a:gd name="connsiteY5" fmla="*/ 144 h 108000"/>
                <a:gd name="connsiteX6" fmla="*/ 213648 w 213647"/>
                <a:gd name="connsiteY6" fmla="*/ 288 h 108000"/>
                <a:gd name="connsiteX7" fmla="*/ 213648 w 213647"/>
                <a:gd name="connsiteY7" fmla="*/ 108000 h 108000"/>
                <a:gd name="connsiteX8" fmla="*/ 192082 w 213647"/>
                <a:gd name="connsiteY8" fmla="*/ 108000 h 108000"/>
                <a:gd name="connsiteX9" fmla="*/ 192082 w 213647"/>
                <a:gd name="connsiteY9" fmla="*/ 21888 h 108000"/>
                <a:gd name="connsiteX10" fmla="*/ 151825 w 213647"/>
                <a:gd name="connsiteY10" fmla="*/ 21744 h 108000"/>
                <a:gd name="connsiteX11" fmla="*/ 106968 w 213647"/>
                <a:gd name="connsiteY11" fmla="*/ 63360 h 108000"/>
                <a:gd name="connsiteX12" fmla="*/ 59882 w 213647"/>
                <a:gd name="connsiteY12" fmla="*/ 21744 h 108000"/>
                <a:gd name="connsiteX13" fmla="*/ 21566 w 213647"/>
                <a:gd name="connsiteY13" fmla="*/ 21672 h 108000"/>
                <a:gd name="connsiteX14" fmla="*/ 21566 w 213647"/>
                <a:gd name="connsiteY14" fmla="*/ 108000 h 1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3647" h="108000">
                  <a:moveTo>
                    <a:pt x="21566" y="108000"/>
                  </a:moveTo>
                  <a:lnTo>
                    <a:pt x="0" y="108000"/>
                  </a:lnTo>
                  <a:lnTo>
                    <a:pt x="0" y="0"/>
                  </a:lnTo>
                  <a:lnTo>
                    <a:pt x="68005" y="144"/>
                  </a:lnTo>
                  <a:lnTo>
                    <a:pt x="106680" y="34200"/>
                  </a:lnTo>
                  <a:lnTo>
                    <a:pt x="143414" y="144"/>
                  </a:lnTo>
                  <a:lnTo>
                    <a:pt x="213648" y="288"/>
                  </a:lnTo>
                  <a:lnTo>
                    <a:pt x="213648" y="108000"/>
                  </a:lnTo>
                  <a:lnTo>
                    <a:pt x="192082" y="108000"/>
                  </a:lnTo>
                  <a:lnTo>
                    <a:pt x="192082" y="21888"/>
                  </a:lnTo>
                  <a:lnTo>
                    <a:pt x="151825" y="21744"/>
                  </a:lnTo>
                  <a:lnTo>
                    <a:pt x="106968" y="63360"/>
                  </a:lnTo>
                  <a:lnTo>
                    <a:pt x="59882" y="21744"/>
                  </a:lnTo>
                  <a:lnTo>
                    <a:pt x="21566" y="21672"/>
                  </a:lnTo>
                  <a:lnTo>
                    <a:pt x="21566" y="108000"/>
                  </a:ln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20" name="フリーフォーム: 図形 119">
              <a:extLst>
                <a:ext uri="{FF2B5EF4-FFF2-40B4-BE49-F238E27FC236}">
                  <a16:creationId xmlns:a16="http://schemas.microsoft.com/office/drawing/2014/main" id="{4676EE5E-78FC-D30F-99F6-93EE5543D9FC}"/>
                </a:ext>
              </a:extLst>
            </p:cNvPr>
            <p:cNvSpPr/>
            <p:nvPr/>
          </p:nvSpPr>
          <p:spPr>
            <a:xfrm>
              <a:off x="6039277" y="3171107"/>
              <a:ext cx="118325" cy="118511"/>
            </a:xfrm>
            <a:custGeom>
              <a:avLst/>
              <a:gdLst>
                <a:gd name="connsiteX0" fmla="*/ 59163 w 118325"/>
                <a:gd name="connsiteY0" fmla="*/ 118512 h 118511"/>
                <a:gd name="connsiteX1" fmla="*/ 0 w 118325"/>
                <a:gd name="connsiteY1" fmla="*/ 59256 h 118511"/>
                <a:gd name="connsiteX2" fmla="*/ 59163 w 118325"/>
                <a:gd name="connsiteY2" fmla="*/ 0 h 118511"/>
                <a:gd name="connsiteX3" fmla="*/ 118326 w 118325"/>
                <a:gd name="connsiteY3" fmla="*/ 59256 h 118511"/>
                <a:gd name="connsiteX4" fmla="*/ 59163 w 118325"/>
                <a:gd name="connsiteY4" fmla="*/ 118512 h 118511"/>
                <a:gd name="connsiteX5" fmla="*/ 59163 w 118325"/>
                <a:gd name="connsiteY5" fmla="*/ 21600 h 118511"/>
                <a:gd name="connsiteX6" fmla="*/ 21566 w 118325"/>
                <a:gd name="connsiteY6" fmla="*/ 59256 h 118511"/>
                <a:gd name="connsiteX7" fmla="*/ 59163 w 118325"/>
                <a:gd name="connsiteY7" fmla="*/ 96912 h 118511"/>
                <a:gd name="connsiteX8" fmla="*/ 96760 w 118325"/>
                <a:gd name="connsiteY8" fmla="*/ 59256 h 118511"/>
                <a:gd name="connsiteX9" fmla="*/ 59163 w 118325"/>
                <a:gd name="connsiteY9" fmla="*/ 21600 h 11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325" h="118511">
                  <a:moveTo>
                    <a:pt x="59163" y="118512"/>
                  </a:moveTo>
                  <a:cubicBezTo>
                    <a:pt x="26488" y="118512"/>
                    <a:pt x="0" y="91982"/>
                    <a:pt x="0" y="59256"/>
                  </a:cubicBezTo>
                  <a:cubicBezTo>
                    <a:pt x="0" y="26530"/>
                    <a:pt x="26488" y="0"/>
                    <a:pt x="59163" y="0"/>
                  </a:cubicBezTo>
                  <a:cubicBezTo>
                    <a:pt x="91838" y="0"/>
                    <a:pt x="118326" y="26530"/>
                    <a:pt x="118326" y="59256"/>
                  </a:cubicBezTo>
                  <a:cubicBezTo>
                    <a:pt x="118286" y="91966"/>
                    <a:pt x="91821" y="118472"/>
                    <a:pt x="59163" y="118512"/>
                  </a:cubicBezTo>
                  <a:close/>
                  <a:moveTo>
                    <a:pt x="59163" y="21600"/>
                  </a:moveTo>
                  <a:cubicBezTo>
                    <a:pt x="38398" y="21600"/>
                    <a:pt x="21566" y="38460"/>
                    <a:pt x="21566" y="59256"/>
                  </a:cubicBezTo>
                  <a:cubicBezTo>
                    <a:pt x="21566" y="80052"/>
                    <a:pt x="38398" y="96912"/>
                    <a:pt x="59163" y="96912"/>
                  </a:cubicBezTo>
                  <a:cubicBezTo>
                    <a:pt x="79927" y="96912"/>
                    <a:pt x="96760" y="80052"/>
                    <a:pt x="96760" y="59256"/>
                  </a:cubicBezTo>
                  <a:cubicBezTo>
                    <a:pt x="96760" y="38460"/>
                    <a:pt x="79927" y="21600"/>
                    <a:pt x="59163" y="21600"/>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21" name="フリーフォーム: 図形 120">
              <a:extLst>
                <a:ext uri="{FF2B5EF4-FFF2-40B4-BE49-F238E27FC236}">
                  <a16:creationId xmlns:a16="http://schemas.microsoft.com/office/drawing/2014/main" id="{4169A0A7-BFA3-DF71-8FAA-00DC64E64B19}"/>
                </a:ext>
              </a:extLst>
            </p:cNvPr>
            <p:cNvSpPr/>
            <p:nvPr/>
          </p:nvSpPr>
          <p:spPr>
            <a:xfrm>
              <a:off x="6258101" y="3235908"/>
              <a:ext cx="118325" cy="118511"/>
            </a:xfrm>
            <a:custGeom>
              <a:avLst/>
              <a:gdLst>
                <a:gd name="connsiteX0" fmla="*/ 59163 w 118325"/>
                <a:gd name="connsiteY0" fmla="*/ 118512 h 118511"/>
                <a:gd name="connsiteX1" fmla="*/ 0 w 118325"/>
                <a:gd name="connsiteY1" fmla="*/ 59256 h 118511"/>
                <a:gd name="connsiteX2" fmla="*/ 59163 w 118325"/>
                <a:gd name="connsiteY2" fmla="*/ 0 h 118511"/>
                <a:gd name="connsiteX3" fmla="*/ 118326 w 118325"/>
                <a:gd name="connsiteY3" fmla="*/ 59256 h 118511"/>
                <a:gd name="connsiteX4" fmla="*/ 59163 w 118325"/>
                <a:gd name="connsiteY4" fmla="*/ 118512 h 118511"/>
                <a:gd name="connsiteX5" fmla="*/ 59163 w 118325"/>
                <a:gd name="connsiteY5" fmla="*/ 21600 h 118511"/>
                <a:gd name="connsiteX6" fmla="*/ 21566 w 118325"/>
                <a:gd name="connsiteY6" fmla="*/ 59256 h 118511"/>
                <a:gd name="connsiteX7" fmla="*/ 59163 w 118325"/>
                <a:gd name="connsiteY7" fmla="*/ 96912 h 118511"/>
                <a:gd name="connsiteX8" fmla="*/ 96760 w 118325"/>
                <a:gd name="connsiteY8" fmla="*/ 59256 h 118511"/>
                <a:gd name="connsiteX9" fmla="*/ 59163 w 118325"/>
                <a:gd name="connsiteY9" fmla="*/ 21600 h 11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325" h="118511">
                  <a:moveTo>
                    <a:pt x="59163" y="118512"/>
                  </a:moveTo>
                  <a:cubicBezTo>
                    <a:pt x="26488" y="118512"/>
                    <a:pt x="0" y="91982"/>
                    <a:pt x="0" y="59256"/>
                  </a:cubicBezTo>
                  <a:cubicBezTo>
                    <a:pt x="0" y="26530"/>
                    <a:pt x="26488" y="0"/>
                    <a:pt x="59163" y="0"/>
                  </a:cubicBezTo>
                  <a:cubicBezTo>
                    <a:pt x="91838" y="0"/>
                    <a:pt x="118326" y="26530"/>
                    <a:pt x="118326" y="59256"/>
                  </a:cubicBezTo>
                  <a:cubicBezTo>
                    <a:pt x="118286" y="91966"/>
                    <a:pt x="91821" y="118472"/>
                    <a:pt x="59163" y="118512"/>
                  </a:cubicBezTo>
                  <a:close/>
                  <a:moveTo>
                    <a:pt x="59163" y="21600"/>
                  </a:moveTo>
                  <a:cubicBezTo>
                    <a:pt x="38399" y="21600"/>
                    <a:pt x="21566" y="38460"/>
                    <a:pt x="21566" y="59256"/>
                  </a:cubicBezTo>
                  <a:cubicBezTo>
                    <a:pt x="21566" y="80052"/>
                    <a:pt x="38399" y="96912"/>
                    <a:pt x="59163" y="96912"/>
                  </a:cubicBezTo>
                  <a:cubicBezTo>
                    <a:pt x="79927" y="96912"/>
                    <a:pt x="96760" y="80052"/>
                    <a:pt x="96760" y="59256"/>
                  </a:cubicBezTo>
                  <a:cubicBezTo>
                    <a:pt x="96720" y="38475"/>
                    <a:pt x="79911" y="21640"/>
                    <a:pt x="59163" y="21600"/>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sp>
          <p:nvSpPr>
            <p:cNvPr id="122" name="フリーフォーム: 図形 121">
              <a:extLst>
                <a:ext uri="{FF2B5EF4-FFF2-40B4-BE49-F238E27FC236}">
                  <a16:creationId xmlns:a16="http://schemas.microsoft.com/office/drawing/2014/main" id="{D0D03ACB-A2EE-24BE-2677-782CF8DDF648}"/>
                </a:ext>
              </a:extLst>
            </p:cNvPr>
            <p:cNvSpPr/>
            <p:nvPr/>
          </p:nvSpPr>
          <p:spPr>
            <a:xfrm>
              <a:off x="5823401" y="3235908"/>
              <a:ext cx="118325" cy="118511"/>
            </a:xfrm>
            <a:custGeom>
              <a:avLst/>
              <a:gdLst>
                <a:gd name="connsiteX0" fmla="*/ 59163 w 118325"/>
                <a:gd name="connsiteY0" fmla="*/ 118512 h 118511"/>
                <a:gd name="connsiteX1" fmla="*/ 0 w 118325"/>
                <a:gd name="connsiteY1" fmla="*/ 59256 h 118511"/>
                <a:gd name="connsiteX2" fmla="*/ 59163 w 118325"/>
                <a:gd name="connsiteY2" fmla="*/ 0 h 118511"/>
                <a:gd name="connsiteX3" fmla="*/ 118326 w 118325"/>
                <a:gd name="connsiteY3" fmla="*/ 59256 h 118511"/>
                <a:gd name="connsiteX4" fmla="*/ 59163 w 118325"/>
                <a:gd name="connsiteY4" fmla="*/ 118512 h 118511"/>
                <a:gd name="connsiteX5" fmla="*/ 59163 w 118325"/>
                <a:gd name="connsiteY5" fmla="*/ 21600 h 118511"/>
                <a:gd name="connsiteX6" fmla="*/ 21566 w 118325"/>
                <a:gd name="connsiteY6" fmla="*/ 59256 h 118511"/>
                <a:gd name="connsiteX7" fmla="*/ 59163 w 118325"/>
                <a:gd name="connsiteY7" fmla="*/ 96912 h 118511"/>
                <a:gd name="connsiteX8" fmla="*/ 96760 w 118325"/>
                <a:gd name="connsiteY8" fmla="*/ 59256 h 118511"/>
                <a:gd name="connsiteX9" fmla="*/ 59163 w 118325"/>
                <a:gd name="connsiteY9" fmla="*/ 21600 h 11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325" h="118511">
                  <a:moveTo>
                    <a:pt x="59163" y="118512"/>
                  </a:moveTo>
                  <a:cubicBezTo>
                    <a:pt x="26488" y="118512"/>
                    <a:pt x="0" y="91982"/>
                    <a:pt x="0" y="59256"/>
                  </a:cubicBezTo>
                  <a:cubicBezTo>
                    <a:pt x="0" y="26530"/>
                    <a:pt x="26488" y="0"/>
                    <a:pt x="59163" y="0"/>
                  </a:cubicBezTo>
                  <a:cubicBezTo>
                    <a:pt x="91838" y="0"/>
                    <a:pt x="118326" y="26530"/>
                    <a:pt x="118326" y="59256"/>
                  </a:cubicBezTo>
                  <a:cubicBezTo>
                    <a:pt x="118286" y="91966"/>
                    <a:pt x="91821" y="118472"/>
                    <a:pt x="59163" y="118512"/>
                  </a:cubicBezTo>
                  <a:close/>
                  <a:moveTo>
                    <a:pt x="59163" y="21600"/>
                  </a:moveTo>
                  <a:cubicBezTo>
                    <a:pt x="38399" y="21600"/>
                    <a:pt x="21566" y="38460"/>
                    <a:pt x="21566" y="59256"/>
                  </a:cubicBezTo>
                  <a:cubicBezTo>
                    <a:pt x="21566" y="80052"/>
                    <a:pt x="38399" y="96912"/>
                    <a:pt x="59163" y="96912"/>
                  </a:cubicBezTo>
                  <a:cubicBezTo>
                    <a:pt x="79927" y="96912"/>
                    <a:pt x="96760" y="80052"/>
                    <a:pt x="96760" y="59256"/>
                  </a:cubicBezTo>
                  <a:cubicBezTo>
                    <a:pt x="96720" y="38475"/>
                    <a:pt x="79911" y="21640"/>
                    <a:pt x="59163" y="21600"/>
                  </a:cubicBezTo>
                  <a:close/>
                </a:path>
              </a:pathLst>
            </a:custGeom>
            <a:grpFill/>
            <a:ln w="7144" cap="flat">
              <a:solidFill>
                <a:schemeClr val="tx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800" b="0" i="0" u="none" strike="noStrike" kern="0" cap="none" spc="0" normalizeH="0" baseline="0" noProof="0">
                <a:ln>
                  <a:noFill/>
                </a:ln>
                <a:solidFill>
                  <a:srgbClr val="000000"/>
                </a:solidFill>
                <a:effectLst/>
                <a:uLnTx/>
                <a:uFillTx/>
                <a:latin typeface="Segoe UI"/>
                <a:ea typeface="游ゴシック Medium"/>
              </a:endParaRPr>
            </a:p>
          </p:txBody>
        </p:sp>
      </p:grpSp>
      <p:grpSp>
        <p:nvGrpSpPr>
          <p:cNvPr id="123" name="グラフィックス 749">
            <a:extLst>
              <a:ext uri="{FF2B5EF4-FFF2-40B4-BE49-F238E27FC236}">
                <a16:creationId xmlns:a16="http://schemas.microsoft.com/office/drawing/2014/main" id="{49A8E146-BE7F-798E-C888-A3C6A2102020}"/>
              </a:ext>
            </a:extLst>
          </p:cNvPr>
          <p:cNvGrpSpPr/>
          <p:nvPr/>
        </p:nvGrpSpPr>
        <p:grpSpPr>
          <a:xfrm>
            <a:off x="5059458" y="5871002"/>
            <a:ext cx="399394" cy="513919"/>
            <a:chOff x="1039516" y="944045"/>
            <a:chExt cx="511834" cy="705600"/>
          </a:xfrm>
          <a:solidFill>
            <a:schemeClr val="bg1"/>
          </a:solidFill>
        </p:grpSpPr>
        <p:sp>
          <p:nvSpPr>
            <p:cNvPr id="124" name="フリーフォーム: 図形 123">
              <a:extLst>
                <a:ext uri="{FF2B5EF4-FFF2-40B4-BE49-F238E27FC236}">
                  <a16:creationId xmlns:a16="http://schemas.microsoft.com/office/drawing/2014/main" id="{26398075-8CBB-6069-64C2-C492077D8C15}"/>
                </a:ext>
              </a:extLst>
            </p:cNvPr>
            <p:cNvSpPr/>
            <p:nvPr/>
          </p:nvSpPr>
          <p:spPr>
            <a:xfrm>
              <a:off x="1039516" y="944045"/>
              <a:ext cx="511834" cy="705600"/>
            </a:xfrm>
            <a:custGeom>
              <a:avLst/>
              <a:gdLst>
                <a:gd name="connsiteX0" fmla="*/ 501051 w 511834"/>
                <a:gd name="connsiteY0" fmla="*/ 705600 h 705600"/>
                <a:gd name="connsiteX1" fmla="*/ 10783 w 511834"/>
                <a:gd name="connsiteY1" fmla="*/ 705600 h 705600"/>
                <a:gd name="connsiteX2" fmla="*/ 0 w 511834"/>
                <a:gd name="connsiteY2" fmla="*/ 694800 h 705600"/>
                <a:gd name="connsiteX3" fmla="*/ 0 w 511834"/>
                <a:gd name="connsiteY3" fmla="*/ 145512 h 705600"/>
                <a:gd name="connsiteX4" fmla="*/ 3163 w 511834"/>
                <a:gd name="connsiteY4" fmla="*/ 137880 h 705600"/>
                <a:gd name="connsiteX5" fmla="*/ 137663 w 511834"/>
                <a:gd name="connsiteY5" fmla="*/ 3168 h 705600"/>
                <a:gd name="connsiteX6" fmla="*/ 145355 w 511834"/>
                <a:gd name="connsiteY6" fmla="*/ 0 h 705600"/>
                <a:gd name="connsiteX7" fmla="*/ 501051 w 511834"/>
                <a:gd name="connsiteY7" fmla="*/ 0 h 705600"/>
                <a:gd name="connsiteX8" fmla="*/ 511834 w 511834"/>
                <a:gd name="connsiteY8" fmla="*/ 10800 h 705600"/>
                <a:gd name="connsiteX9" fmla="*/ 511834 w 511834"/>
                <a:gd name="connsiteY9" fmla="*/ 694800 h 705600"/>
                <a:gd name="connsiteX10" fmla="*/ 501051 w 511834"/>
                <a:gd name="connsiteY10" fmla="*/ 705600 h 705600"/>
                <a:gd name="connsiteX11" fmla="*/ 21566 w 511834"/>
                <a:gd name="connsiteY11" fmla="*/ 684000 h 705600"/>
                <a:gd name="connsiteX12" fmla="*/ 490268 w 511834"/>
                <a:gd name="connsiteY12" fmla="*/ 684000 h 705600"/>
                <a:gd name="connsiteX13" fmla="*/ 490268 w 511834"/>
                <a:gd name="connsiteY13" fmla="*/ 21600 h 705600"/>
                <a:gd name="connsiteX14" fmla="*/ 149812 w 511834"/>
                <a:gd name="connsiteY14" fmla="*/ 21600 h 705600"/>
                <a:gd name="connsiteX15" fmla="*/ 21566 w 511834"/>
                <a:gd name="connsiteY15" fmla="*/ 149976 h 70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834" h="705600">
                  <a:moveTo>
                    <a:pt x="501051" y="705600"/>
                  </a:moveTo>
                  <a:lnTo>
                    <a:pt x="10783" y="705600"/>
                  </a:lnTo>
                  <a:cubicBezTo>
                    <a:pt x="4828" y="705600"/>
                    <a:pt x="0" y="700765"/>
                    <a:pt x="0" y="694800"/>
                  </a:cubicBezTo>
                  <a:lnTo>
                    <a:pt x="0" y="145512"/>
                  </a:lnTo>
                  <a:cubicBezTo>
                    <a:pt x="18" y="142651"/>
                    <a:pt x="1153" y="139913"/>
                    <a:pt x="3163" y="137880"/>
                  </a:cubicBezTo>
                  <a:lnTo>
                    <a:pt x="137663" y="3168"/>
                  </a:lnTo>
                  <a:cubicBezTo>
                    <a:pt x="139718" y="1151"/>
                    <a:pt x="142477" y="15"/>
                    <a:pt x="145355" y="0"/>
                  </a:cubicBezTo>
                  <a:lnTo>
                    <a:pt x="501051" y="0"/>
                  </a:lnTo>
                  <a:cubicBezTo>
                    <a:pt x="507006" y="0"/>
                    <a:pt x="511834" y="4835"/>
                    <a:pt x="511834" y="10800"/>
                  </a:cubicBezTo>
                  <a:lnTo>
                    <a:pt x="511834" y="694800"/>
                  </a:lnTo>
                  <a:cubicBezTo>
                    <a:pt x="511834" y="700765"/>
                    <a:pt x="507006" y="705600"/>
                    <a:pt x="501051" y="705600"/>
                  </a:cubicBezTo>
                  <a:close/>
                  <a:moveTo>
                    <a:pt x="21566" y="684000"/>
                  </a:moveTo>
                  <a:lnTo>
                    <a:pt x="490268" y="684000"/>
                  </a:lnTo>
                  <a:lnTo>
                    <a:pt x="490268" y="21600"/>
                  </a:lnTo>
                  <a:lnTo>
                    <a:pt x="149812" y="21600"/>
                  </a:lnTo>
                  <a:lnTo>
                    <a:pt x="21566" y="149976"/>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125" name="フリーフォーム: 図形 124">
              <a:extLst>
                <a:ext uri="{FF2B5EF4-FFF2-40B4-BE49-F238E27FC236}">
                  <a16:creationId xmlns:a16="http://schemas.microsoft.com/office/drawing/2014/main" id="{712F84A7-FD0B-ED05-DA18-932253425BF2}"/>
                </a:ext>
              </a:extLst>
            </p:cNvPr>
            <p:cNvSpPr/>
            <p:nvPr/>
          </p:nvSpPr>
          <p:spPr>
            <a:xfrm>
              <a:off x="1050300" y="954845"/>
              <a:ext cx="146002" cy="146520"/>
            </a:xfrm>
            <a:custGeom>
              <a:avLst/>
              <a:gdLst>
                <a:gd name="connsiteX0" fmla="*/ 135219 w 146002"/>
                <a:gd name="connsiteY0" fmla="*/ 146520 h 146520"/>
                <a:gd name="connsiteX1" fmla="*/ 0 w 146002"/>
                <a:gd name="connsiteY1" fmla="*/ 146520 h 146520"/>
                <a:gd name="connsiteX2" fmla="*/ 0 w 146002"/>
                <a:gd name="connsiteY2" fmla="*/ 124920 h 146520"/>
                <a:gd name="connsiteX3" fmla="*/ 124436 w 146002"/>
                <a:gd name="connsiteY3" fmla="*/ 124920 h 146520"/>
                <a:gd name="connsiteX4" fmla="*/ 124436 w 146002"/>
                <a:gd name="connsiteY4" fmla="*/ 0 h 146520"/>
                <a:gd name="connsiteX5" fmla="*/ 146002 w 146002"/>
                <a:gd name="connsiteY5" fmla="*/ 0 h 146520"/>
                <a:gd name="connsiteX6" fmla="*/ 146002 w 146002"/>
                <a:gd name="connsiteY6" fmla="*/ 135720 h 146520"/>
                <a:gd name="connsiteX7" fmla="*/ 135219 w 146002"/>
                <a:gd name="connsiteY7" fmla="*/ 146520 h 146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02" h="146520">
                  <a:moveTo>
                    <a:pt x="135219" y="146520"/>
                  </a:moveTo>
                  <a:lnTo>
                    <a:pt x="0" y="146520"/>
                  </a:lnTo>
                  <a:lnTo>
                    <a:pt x="0" y="124920"/>
                  </a:lnTo>
                  <a:lnTo>
                    <a:pt x="124436" y="124920"/>
                  </a:lnTo>
                  <a:lnTo>
                    <a:pt x="124436" y="0"/>
                  </a:lnTo>
                  <a:lnTo>
                    <a:pt x="146002" y="0"/>
                  </a:lnTo>
                  <a:lnTo>
                    <a:pt x="146002" y="135720"/>
                  </a:lnTo>
                  <a:cubicBezTo>
                    <a:pt x="146002" y="141684"/>
                    <a:pt x="141174" y="146520"/>
                    <a:pt x="135219" y="146520"/>
                  </a:cubicBez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126" name="フリーフォーム: 図形 125">
              <a:extLst>
                <a:ext uri="{FF2B5EF4-FFF2-40B4-BE49-F238E27FC236}">
                  <a16:creationId xmlns:a16="http://schemas.microsoft.com/office/drawing/2014/main" id="{1D622ADF-EB41-0BC4-B6CF-7FB50FBFAA41}"/>
                </a:ext>
              </a:extLst>
            </p:cNvPr>
            <p:cNvSpPr/>
            <p:nvPr/>
          </p:nvSpPr>
          <p:spPr>
            <a:xfrm>
              <a:off x="1272789" y="1079765"/>
              <a:ext cx="180651" cy="21600"/>
            </a:xfrm>
            <a:custGeom>
              <a:avLst/>
              <a:gdLst>
                <a:gd name="connsiteX0" fmla="*/ 0 w 180651"/>
                <a:gd name="connsiteY0" fmla="*/ 0 h 21600"/>
                <a:gd name="connsiteX1" fmla="*/ 180652 w 180651"/>
                <a:gd name="connsiteY1" fmla="*/ 0 h 21600"/>
                <a:gd name="connsiteX2" fmla="*/ 180652 w 180651"/>
                <a:gd name="connsiteY2" fmla="*/ 21600 h 21600"/>
                <a:gd name="connsiteX3" fmla="*/ 0 w 180651"/>
                <a:gd name="connsiteY3" fmla="*/ 21600 h 21600"/>
              </a:gdLst>
              <a:ahLst/>
              <a:cxnLst>
                <a:cxn ang="0">
                  <a:pos x="connsiteX0" y="connsiteY0"/>
                </a:cxn>
                <a:cxn ang="0">
                  <a:pos x="connsiteX1" y="connsiteY1"/>
                </a:cxn>
                <a:cxn ang="0">
                  <a:pos x="connsiteX2" y="connsiteY2"/>
                </a:cxn>
                <a:cxn ang="0">
                  <a:pos x="connsiteX3" y="connsiteY3"/>
                </a:cxn>
              </a:cxnLst>
              <a:rect l="l" t="t" r="r" b="b"/>
              <a:pathLst>
                <a:path w="180651" h="21600">
                  <a:moveTo>
                    <a:pt x="0" y="0"/>
                  </a:moveTo>
                  <a:lnTo>
                    <a:pt x="180652" y="0"/>
                  </a:lnTo>
                  <a:lnTo>
                    <a:pt x="180652" y="21600"/>
                  </a:lnTo>
                  <a:lnTo>
                    <a:pt x="0"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127" name="フリーフォーム: 図形 126">
              <a:extLst>
                <a:ext uri="{FF2B5EF4-FFF2-40B4-BE49-F238E27FC236}">
                  <a16:creationId xmlns:a16="http://schemas.microsoft.com/office/drawing/2014/main" id="{885A02FF-4C7D-222E-7989-FF890B266E08}"/>
                </a:ext>
              </a:extLst>
            </p:cNvPr>
            <p:cNvSpPr/>
            <p:nvPr/>
          </p:nvSpPr>
          <p:spPr>
            <a:xfrm>
              <a:off x="1137642" y="1178045"/>
              <a:ext cx="315942" cy="87048"/>
            </a:xfrm>
            <a:custGeom>
              <a:avLst/>
              <a:gdLst>
                <a:gd name="connsiteX0" fmla="*/ 315943 w 315942"/>
                <a:gd name="connsiteY0" fmla="*/ 87048 h 87048"/>
                <a:gd name="connsiteX1" fmla="*/ 0 w 315942"/>
                <a:gd name="connsiteY1" fmla="*/ 87048 h 87048"/>
                <a:gd name="connsiteX2" fmla="*/ 0 w 315942"/>
                <a:gd name="connsiteY2" fmla="*/ 0 h 87048"/>
                <a:gd name="connsiteX3" fmla="*/ 315943 w 315942"/>
                <a:gd name="connsiteY3" fmla="*/ 0 h 87048"/>
                <a:gd name="connsiteX4" fmla="*/ 21710 w 315942"/>
                <a:gd name="connsiteY4" fmla="*/ 65448 h 87048"/>
                <a:gd name="connsiteX5" fmla="*/ 294376 w 315942"/>
                <a:gd name="connsiteY5" fmla="*/ 65448 h 87048"/>
                <a:gd name="connsiteX6" fmla="*/ 294376 w 315942"/>
                <a:gd name="connsiteY6" fmla="*/ 21600 h 87048"/>
                <a:gd name="connsiteX7" fmla="*/ 21566 w 315942"/>
                <a:gd name="connsiteY7" fmla="*/ 21600 h 87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42" h="87048">
                  <a:moveTo>
                    <a:pt x="315943" y="87048"/>
                  </a:moveTo>
                  <a:lnTo>
                    <a:pt x="0" y="87048"/>
                  </a:lnTo>
                  <a:lnTo>
                    <a:pt x="0" y="0"/>
                  </a:lnTo>
                  <a:lnTo>
                    <a:pt x="315943" y="0"/>
                  </a:lnTo>
                  <a:close/>
                  <a:moveTo>
                    <a:pt x="21710" y="65448"/>
                  </a:moveTo>
                  <a:lnTo>
                    <a:pt x="294376" y="65448"/>
                  </a:lnTo>
                  <a:lnTo>
                    <a:pt x="294376" y="21600"/>
                  </a:lnTo>
                  <a:lnTo>
                    <a:pt x="21566"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128" name="フリーフォーム: 図形 127">
              <a:extLst>
                <a:ext uri="{FF2B5EF4-FFF2-40B4-BE49-F238E27FC236}">
                  <a16:creationId xmlns:a16="http://schemas.microsoft.com/office/drawing/2014/main" id="{99FF50C1-1B54-A805-5C2F-2AC85C7D0CD3}"/>
                </a:ext>
              </a:extLst>
            </p:cNvPr>
            <p:cNvSpPr/>
            <p:nvPr/>
          </p:nvSpPr>
          <p:spPr>
            <a:xfrm>
              <a:off x="1137642" y="1243493"/>
              <a:ext cx="315942" cy="119880"/>
            </a:xfrm>
            <a:custGeom>
              <a:avLst/>
              <a:gdLst>
                <a:gd name="connsiteX0" fmla="*/ 315943 w 315942"/>
                <a:gd name="connsiteY0" fmla="*/ 119880 h 119880"/>
                <a:gd name="connsiteX1" fmla="*/ 0 w 315942"/>
                <a:gd name="connsiteY1" fmla="*/ 119880 h 119880"/>
                <a:gd name="connsiteX2" fmla="*/ 0 w 315942"/>
                <a:gd name="connsiteY2" fmla="*/ 0 h 119880"/>
                <a:gd name="connsiteX3" fmla="*/ 315943 w 315942"/>
                <a:gd name="connsiteY3" fmla="*/ 0 h 119880"/>
                <a:gd name="connsiteX4" fmla="*/ 21710 w 315942"/>
                <a:gd name="connsiteY4" fmla="*/ 98280 h 119880"/>
                <a:gd name="connsiteX5" fmla="*/ 294376 w 315942"/>
                <a:gd name="connsiteY5" fmla="*/ 98280 h 119880"/>
                <a:gd name="connsiteX6" fmla="*/ 294376 w 315942"/>
                <a:gd name="connsiteY6" fmla="*/ 21600 h 119880"/>
                <a:gd name="connsiteX7" fmla="*/ 21566 w 315942"/>
                <a:gd name="connsiteY7" fmla="*/ 21600 h 11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42" h="119880">
                  <a:moveTo>
                    <a:pt x="315943" y="119880"/>
                  </a:moveTo>
                  <a:lnTo>
                    <a:pt x="0" y="119880"/>
                  </a:lnTo>
                  <a:lnTo>
                    <a:pt x="0" y="0"/>
                  </a:lnTo>
                  <a:lnTo>
                    <a:pt x="315943" y="0"/>
                  </a:lnTo>
                  <a:close/>
                  <a:moveTo>
                    <a:pt x="21710" y="98280"/>
                  </a:moveTo>
                  <a:lnTo>
                    <a:pt x="294376" y="98280"/>
                  </a:lnTo>
                  <a:lnTo>
                    <a:pt x="294376" y="21600"/>
                  </a:lnTo>
                  <a:lnTo>
                    <a:pt x="21566"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129" name="フリーフォーム: 図形 128">
              <a:extLst>
                <a:ext uri="{FF2B5EF4-FFF2-40B4-BE49-F238E27FC236}">
                  <a16:creationId xmlns:a16="http://schemas.microsoft.com/office/drawing/2014/main" id="{18C1E3E5-8B55-83D5-3230-398FDC6BB49E}"/>
                </a:ext>
              </a:extLst>
            </p:cNvPr>
            <p:cNvSpPr/>
            <p:nvPr/>
          </p:nvSpPr>
          <p:spPr>
            <a:xfrm>
              <a:off x="1137642" y="1341773"/>
              <a:ext cx="315942" cy="119807"/>
            </a:xfrm>
            <a:custGeom>
              <a:avLst/>
              <a:gdLst>
                <a:gd name="connsiteX0" fmla="*/ 315943 w 315942"/>
                <a:gd name="connsiteY0" fmla="*/ 119808 h 119807"/>
                <a:gd name="connsiteX1" fmla="*/ 0 w 315942"/>
                <a:gd name="connsiteY1" fmla="*/ 119808 h 119807"/>
                <a:gd name="connsiteX2" fmla="*/ 0 w 315942"/>
                <a:gd name="connsiteY2" fmla="*/ 0 h 119807"/>
                <a:gd name="connsiteX3" fmla="*/ 315943 w 315942"/>
                <a:gd name="connsiteY3" fmla="*/ 0 h 119807"/>
                <a:gd name="connsiteX4" fmla="*/ 21710 w 315942"/>
                <a:gd name="connsiteY4" fmla="*/ 98208 h 119807"/>
                <a:gd name="connsiteX5" fmla="*/ 294376 w 315942"/>
                <a:gd name="connsiteY5" fmla="*/ 98208 h 119807"/>
                <a:gd name="connsiteX6" fmla="*/ 294376 w 315942"/>
                <a:gd name="connsiteY6" fmla="*/ 21600 h 119807"/>
                <a:gd name="connsiteX7" fmla="*/ 21566 w 315942"/>
                <a:gd name="connsiteY7" fmla="*/ 21600 h 119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42" h="119807">
                  <a:moveTo>
                    <a:pt x="315943" y="119808"/>
                  </a:moveTo>
                  <a:lnTo>
                    <a:pt x="0" y="119808"/>
                  </a:lnTo>
                  <a:lnTo>
                    <a:pt x="0" y="0"/>
                  </a:lnTo>
                  <a:lnTo>
                    <a:pt x="315943" y="0"/>
                  </a:lnTo>
                  <a:close/>
                  <a:moveTo>
                    <a:pt x="21710" y="98208"/>
                  </a:moveTo>
                  <a:lnTo>
                    <a:pt x="294376" y="98208"/>
                  </a:lnTo>
                  <a:lnTo>
                    <a:pt x="294376" y="21600"/>
                  </a:lnTo>
                  <a:lnTo>
                    <a:pt x="21566"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130" name="フリーフォーム: 図形 129">
              <a:extLst>
                <a:ext uri="{FF2B5EF4-FFF2-40B4-BE49-F238E27FC236}">
                  <a16:creationId xmlns:a16="http://schemas.microsoft.com/office/drawing/2014/main" id="{365652FE-6AB5-6D1C-C4B7-CAC3DEF07377}"/>
                </a:ext>
              </a:extLst>
            </p:cNvPr>
            <p:cNvSpPr/>
            <p:nvPr/>
          </p:nvSpPr>
          <p:spPr>
            <a:xfrm>
              <a:off x="1137642" y="1439980"/>
              <a:ext cx="315942" cy="119880"/>
            </a:xfrm>
            <a:custGeom>
              <a:avLst/>
              <a:gdLst>
                <a:gd name="connsiteX0" fmla="*/ 315943 w 315942"/>
                <a:gd name="connsiteY0" fmla="*/ 119880 h 119880"/>
                <a:gd name="connsiteX1" fmla="*/ 0 w 315942"/>
                <a:gd name="connsiteY1" fmla="*/ 119880 h 119880"/>
                <a:gd name="connsiteX2" fmla="*/ 0 w 315942"/>
                <a:gd name="connsiteY2" fmla="*/ 0 h 119880"/>
                <a:gd name="connsiteX3" fmla="*/ 315943 w 315942"/>
                <a:gd name="connsiteY3" fmla="*/ 0 h 119880"/>
                <a:gd name="connsiteX4" fmla="*/ 21710 w 315942"/>
                <a:gd name="connsiteY4" fmla="*/ 98280 h 119880"/>
                <a:gd name="connsiteX5" fmla="*/ 294376 w 315942"/>
                <a:gd name="connsiteY5" fmla="*/ 98280 h 119880"/>
                <a:gd name="connsiteX6" fmla="*/ 294376 w 315942"/>
                <a:gd name="connsiteY6" fmla="*/ 21600 h 119880"/>
                <a:gd name="connsiteX7" fmla="*/ 21566 w 315942"/>
                <a:gd name="connsiteY7" fmla="*/ 21600 h 11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942" h="119880">
                  <a:moveTo>
                    <a:pt x="315943" y="119880"/>
                  </a:moveTo>
                  <a:lnTo>
                    <a:pt x="0" y="119880"/>
                  </a:lnTo>
                  <a:lnTo>
                    <a:pt x="0" y="0"/>
                  </a:lnTo>
                  <a:lnTo>
                    <a:pt x="315943" y="0"/>
                  </a:lnTo>
                  <a:close/>
                  <a:moveTo>
                    <a:pt x="21710" y="98280"/>
                  </a:moveTo>
                  <a:lnTo>
                    <a:pt x="294376" y="98280"/>
                  </a:lnTo>
                  <a:lnTo>
                    <a:pt x="294376" y="21600"/>
                  </a:lnTo>
                  <a:lnTo>
                    <a:pt x="21566" y="21600"/>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sp>
          <p:nvSpPr>
            <p:cNvPr id="131" name="フリーフォーム: 図形 130">
              <a:extLst>
                <a:ext uri="{FF2B5EF4-FFF2-40B4-BE49-F238E27FC236}">
                  <a16:creationId xmlns:a16="http://schemas.microsoft.com/office/drawing/2014/main" id="{487334DB-35FC-FA75-7F19-187054FF11E1}"/>
                </a:ext>
              </a:extLst>
            </p:cNvPr>
            <p:cNvSpPr/>
            <p:nvPr/>
          </p:nvSpPr>
          <p:spPr>
            <a:xfrm>
              <a:off x="1235696" y="1243493"/>
              <a:ext cx="21566" cy="316296"/>
            </a:xfrm>
            <a:custGeom>
              <a:avLst/>
              <a:gdLst>
                <a:gd name="connsiteX0" fmla="*/ 0 w 21566"/>
                <a:gd name="connsiteY0" fmla="*/ 0 h 316296"/>
                <a:gd name="connsiteX1" fmla="*/ 21566 w 21566"/>
                <a:gd name="connsiteY1" fmla="*/ 0 h 316296"/>
                <a:gd name="connsiteX2" fmla="*/ 21566 w 21566"/>
                <a:gd name="connsiteY2" fmla="*/ 316296 h 316296"/>
                <a:gd name="connsiteX3" fmla="*/ 0 w 21566"/>
                <a:gd name="connsiteY3" fmla="*/ 316296 h 316296"/>
              </a:gdLst>
              <a:ahLst/>
              <a:cxnLst>
                <a:cxn ang="0">
                  <a:pos x="connsiteX0" y="connsiteY0"/>
                </a:cxn>
                <a:cxn ang="0">
                  <a:pos x="connsiteX1" y="connsiteY1"/>
                </a:cxn>
                <a:cxn ang="0">
                  <a:pos x="connsiteX2" y="connsiteY2"/>
                </a:cxn>
                <a:cxn ang="0">
                  <a:pos x="connsiteX3" y="connsiteY3"/>
                </a:cxn>
              </a:cxnLst>
              <a:rect l="l" t="t" r="r" b="b"/>
              <a:pathLst>
                <a:path w="21566" h="316296">
                  <a:moveTo>
                    <a:pt x="0" y="0"/>
                  </a:moveTo>
                  <a:lnTo>
                    <a:pt x="21566" y="0"/>
                  </a:lnTo>
                  <a:lnTo>
                    <a:pt x="21566" y="316296"/>
                  </a:lnTo>
                  <a:lnTo>
                    <a:pt x="0" y="316296"/>
                  </a:lnTo>
                  <a:close/>
                </a:path>
              </a:pathLst>
            </a:custGeom>
            <a:grpFill/>
            <a:ln w="3175" cap="flat">
              <a:solidFill>
                <a:schemeClr val="tx1"/>
              </a:solid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800" b="0" i="0" u="none" strike="noStrike" kern="1200" cap="none" spc="0" normalizeH="0" baseline="0" noProof="0">
                <a:ln>
                  <a:noFill/>
                </a:ln>
                <a:solidFill>
                  <a:srgbClr val="000000"/>
                </a:solidFill>
                <a:effectLst/>
                <a:uLnTx/>
                <a:uFillTx/>
                <a:latin typeface="Segoe UI"/>
                <a:ea typeface="Yu Gothic UI"/>
                <a:cs typeface="+mn-cs"/>
              </a:endParaRPr>
            </a:p>
          </p:txBody>
        </p:sp>
      </p:grpSp>
      <p:sp>
        <p:nvSpPr>
          <p:cNvPr id="132" name="テキスト ボックス 131">
            <a:extLst>
              <a:ext uri="{FF2B5EF4-FFF2-40B4-BE49-F238E27FC236}">
                <a16:creationId xmlns:a16="http://schemas.microsoft.com/office/drawing/2014/main" id="{E0440F2C-A800-1E6F-EF63-A10090763C9E}"/>
              </a:ext>
            </a:extLst>
          </p:cNvPr>
          <p:cNvSpPr txBox="1"/>
          <p:nvPr/>
        </p:nvSpPr>
        <p:spPr>
          <a:xfrm>
            <a:off x="5626468" y="5906681"/>
            <a:ext cx="3253371" cy="461665"/>
          </a:xfrm>
          <a:prstGeom prst="rect">
            <a:avLst/>
          </a:prstGeom>
          <a:noFill/>
        </p:spPr>
        <p:txBody>
          <a:bodyPr wrap="square" rtlCol="0">
            <a:spAutoFit/>
          </a:bodyPr>
          <a:lstStyle/>
          <a:p>
            <a:pPr algn="l">
              <a:spcAft>
                <a:spcPts val="600"/>
              </a:spcAft>
            </a:pPr>
            <a:r>
              <a:rPr lang="ja-JP" altLang="en-US" sz="1200" dirty="0">
                <a:latin typeface="Yu Gothic UI" panose="020B0500000000000000" pitchFamily="50" charset="-128"/>
                <a:ea typeface="Yu Gothic UI" panose="020B0500000000000000" pitchFamily="50" charset="-128"/>
              </a:rPr>
              <a:t>マーケットサウンディング調査結果は、</a:t>
            </a:r>
            <a:r>
              <a:rPr lang="ja-JP" altLang="en-US" sz="1200" b="1" u="sng" dirty="0">
                <a:latin typeface="Yu Gothic UI" panose="020B0500000000000000" pitchFamily="50" charset="-128"/>
                <a:ea typeface="Yu Gothic UI" panose="020B0500000000000000" pitchFamily="50" charset="-128"/>
              </a:rPr>
              <a:t>実施方針、要求水準書等、公告資料の作成に活用する</a:t>
            </a:r>
            <a:r>
              <a:rPr lang="ja-JP" altLang="en-US" sz="1200" dirty="0">
                <a:latin typeface="Yu Gothic UI" panose="020B0500000000000000" pitchFamily="50" charset="-128"/>
                <a:ea typeface="Yu Gothic UI" panose="020B0500000000000000" pitchFamily="50" charset="-128"/>
              </a:rPr>
              <a:t>。</a:t>
            </a:r>
            <a:endParaRPr kumimoji="1" lang="ja-JP" altLang="en-US" sz="1200" dirty="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3506357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1B648-32EA-2977-1001-47D42E728B70}"/>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063309CD-1E40-3AFD-60EF-ABA98BAD6F1D}"/>
              </a:ext>
            </a:extLst>
          </p:cNvPr>
          <p:cNvSpPr>
            <a:spLocks noGrp="1"/>
          </p:cNvSpPr>
          <p:nvPr>
            <p:ph type="title"/>
          </p:nvPr>
        </p:nvSpPr>
        <p:spPr/>
        <p:txBody>
          <a:bodyPr/>
          <a:lstStyle/>
          <a:p>
            <a:r>
              <a:rPr lang="en-US" altLang="ja-JP" dirty="0"/>
              <a:t>4</a:t>
            </a:r>
            <a:r>
              <a:rPr kumimoji="1" lang="en-US" altLang="ja-JP" dirty="0"/>
              <a:t>.</a:t>
            </a:r>
            <a:r>
              <a:rPr lang="ja-JP" altLang="en-US" dirty="0"/>
              <a:t>導入検討方針（案）</a:t>
            </a:r>
            <a:br>
              <a:rPr kumimoji="1" lang="en-US" altLang="ja-JP" dirty="0"/>
            </a:br>
            <a:r>
              <a:rPr kumimoji="1" lang="ja-JP" altLang="en-US" dirty="0"/>
              <a:t>　導入方式</a:t>
            </a:r>
          </a:p>
        </p:txBody>
      </p:sp>
      <p:graphicFrame>
        <p:nvGraphicFramePr>
          <p:cNvPr id="2" name="表 1">
            <a:extLst>
              <a:ext uri="{FF2B5EF4-FFF2-40B4-BE49-F238E27FC236}">
                <a16:creationId xmlns:a16="http://schemas.microsoft.com/office/drawing/2014/main" id="{7F05EEFC-9909-6E30-2034-6C800EB44575}"/>
              </a:ext>
            </a:extLst>
          </p:cNvPr>
          <p:cNvGraphicFramePr>
            <a:graphicFrameLocks noGrp="1"/>
          </p:cNvGraphicFramePr>
          <p:nvPr>
            <p:extLst>
              <p:ext uri="{D42A27DB-BD31-4B8C-83A1-F6EECF244321}">
                <p14:modId xmlns:p14="http://schemas.microsoft.com/office/powerpoint/2010/main" val="1547793944"/>
              </p:ext>
            </p:extLst>
          </p:nvPr>
        </p:nvGraphicFramePr>
        <p:xfrm>
          <a:off x="1038806" y="1809032"/>
          <a:ext cx="7066389" cy="4249938"/>
        </p:xfrm>
        <a:graphic>
          <a:graphicData uri="http://schemas.openxmlformats.org/drawingml/2006/table">
            <a:tbl>
              <a:tblPr firstRow="1" bandRow="1">
                <a:tableStyleId>{5940675A-B579-460E-94D1-54222C63F5DA}</a:tableStyleId>
              </a:tblPr>
              <a:tblGrid>
                <a:gridCol w="1353035">
                  <a:extLst>
                    <a:ext uri="{9D8B030D-6E8A-4147-A177-3AD203B41FA5}">
                      <a16:colId xmlns:a16="http://schemas.microsoft.com/office/drawing/2014/main" val="1926895679"/>
                    </a:ext>
                  </a:extLst>
                </a:gridCol>
                <a:gridCol w="5713354">
                  <a:extLst>
                    <a:ext uri="{9D8B030D-6E8A-4147-A177-3AD203B41FA5}">
                      <a16:colId xmlns:a16="http://schemas.microsoft.com/office/drawing/2014/main" val="801809159"/>
                    </a:ext>
                  </a:extLst>
                </a:gridCol>
              </a:tblGrid>
              <a:tr h="403626">
                <a:tc>
                  <a:txBody>
                    <a:bodyPr/>
                    <a:lstStyle/>
                    <a:p>
                      <a:pPr algn="ctr"/>
                      <a:r>
                        <a:rPr kumimoji="1" lang="ja-JP" altLang="en-US" sz="1400" b="1" dirty="0">
                          <a:solidFill>
                            <a:schemeClr val="bg1"/>
                          </a:solidFill>
                          <a:latin typeface="Yu Gothic UI" panose="020B0500000000000000" pitchFamily="50" charset="-128"/>
                          <a:ea typeface="Yu Gothic UI" panose="020B0500000000000000" pitchFamily="50" charset="-128"/>
                        </a:rPr>
                        <a:t>項目</a:t>
                      </a:r>
                    </a:p>
                  </a:txBody>
                  <a:tcPr anchor="ctr">
                    <a:solidFill>
                      <a:schemeClr val="accent2"/>
                    </a:solidFill>
                  </a:tcPr>
                </a:tc>
                <a:tc>
                  <a:txBody>
                    <a:bodyPr/>
                    <a:lstStyle/>
                    <a:p>
                      <a:pPr algn="ctr"/>
                      <a:r>
                        <a:rPr kumimoji="1" lang="ja-JP" altLang="en-US" sz="1400" b="1" dirty="0">
                          <a:solidFill>
                            <a:schemeClr val="bg1"/>
                          </a:solidFill>
                          <a:latin typeface="Yu Gothic UI" panose="020B0500000000000000" pitchFamily="50" charset="-128"/>
                          <a:ea typeface="Yu Gothic UI" panose="020B0500000000000000" pitchFamily="50" charset="-128"/>
                        </a:rPr>
                        <a:t>導入方針</a:t>
                      </a:r>
                    </a:p>
                  </a:txBody>
                  <a:tcPr anchor="ctr">
                    <a:solidFill>
                      <a:schemeClr val="accent2"/>
                    </a:solidFill>
                  </a:tcPr>
                </a:tc>
                <a:extLst>
                  <a:ext uri="{0D108BD9-81ED-4DB2-BD59-A6C34878D82A}">
                    <a16:rowId xmlns:a16="http://schemas.microsoft.com/office/drawing/2014/main" val="2016092857"/>
                  </a:ext>
                </a:extLst>
              </a:tr>
              <a:tr h="961578">
                <a:tc>
                  <a:txBody>
                    <a:bodyPr/>
                    <a:lstStyle/>
                    <a:p>
                      <a:pPr marL="0" marR="0" lvl="0" indent="0" algn="ctr" defTabSz="914332" rtl="0" eaLnBrk="1" fontAlgn="auto" latinLnBrk="0" hangingPunct="1">
                        <a:lnSpc>
                          <a:spcPct val="100000"/>
                        </a:lnSpc>
                        <a:spcBef>
                          <a:spcPts val="0"/>
                        </a:spcBef>
                        <a:spcAft>
                          <a:spcPts val="0"/>
                        </a:spcAft>
                        <a:buClrTx/>
                        <a:buSzTx/>
                        <a:buFontTx/>
                        <a:buNone/>
                        <a:tabLst/>
                        <a:defRPr/>
                      </a:pPr>
                      <a:r>
                        <a:rPr kumimoji="1" lang="ja-JP" altLang="en-US" sz="1400" b="1" dirty="0">
                          <a:latin typeface="Yu Gothic UI" panose="020B0500000000000000" pitchFamily="50" charset="-128"/>
                          <a:ea typeface="Yu Gothic UI" panose="020B0500000000000000" pitchFamily="50" charset="-128"/>
                        </a:rPr>
                        <a:t>対象施設</a:t>
                      </a:r>
                    </a:p>
                  </a:txBody>
                  <a:tcPr anchor="ctr">
                    <a:solidFill>
                      <a:schemeClr val="accent3">
                        <a:lumMod val="90000"/>
                      </a:schemeClr>
                    </a:solidFill>
                  </a:tcPr>
                </a:tc>
                <a:tc>
                  <a:txBody>
                    <a:bodyPr/>
                    <a:lstStyle/>
                    <a:p>
                      <a:pPr marL="171450" indent="-171450">
                        <a:buFont typeface="Arial"/>
                        <a:buChar char="•"/>
                      </a:pPr>
                      <a:r>
                        <a:rPr kumimoji="1" lang="ja-JP" altLang="en-US" sz="1400" b="1" u="none" dirty="0">
                          <a:solidFill>
                            <a:schemeClr val="tx1"/>
                          </a:solidFill>
                          <a:latin typeface="Yu Gothic UI" panose="020B0500000000000000" pitchFamily="50" charset="-128"/>
                          <a:ea typeface="Yu Gothic UI" panose="020B0500000000000000" pitchFamily="50" charset="-128"/>
                        </a:rPr>
                        <a:t>処理場のみ（マンホールポンプ場、雨水滞水池含む）</a:t>
                      </a:r>
                    </a:p>
                  </a:txBody>
                  <a:tcPr anchor="ctr"/>
                </a:tc>
                <a:extLst>
                  <a:ext uri="{0D108BD9-81ED-4DB2-BD59-A6C34878D82A}">
                    <a16:rowId xmlns:a16="http://schemas.microsoft.com/office/drawing/2014/main" val="1676190510"/>
                  </a:ext>
                </a:extLst>
              </a:tr>
              <a:tr h="961578">
                <a:tc>
                  <a:txBody>
                    <a:bodyPr/>
                    <a:lstStyle/>
                    <a:p>
                      <a:pPr algn="ctr"/>
                      <a:r>
                        <a:rPr kumimoji="1" lang="ja-JP" altLang="en-US" sz="1400" b="1" dirty="0">
                          <a:latin typeface="Yu Gothic UI" panose="020B0500000000000000" pitchFamily="50" charset="-128"/>
                          <a:ea typeface="Yu Gothic UI" panose="020B0500000000000000" pitchFamily="50" charset="-128"/>
                        </a:rPr>
                        <a:t>対象処理区</a:t>
                      </a:r>
                    </a:p>
                  </a:txBody>
                  <a:tcPr anchor="ctr">
                    <a:solidFill>
                      <a:schemeClr val="accent3">
                        <a:lumMod val="90000"/>
                      </a:schemeClr>
                    </a:solidFill>
                  </a:tcPr>
                </a:tc>
                <a:tc>
                  <a:txBody>
                    <a:bodyPr/>
                    <a:lstStyle/>
                    <a:p>
                      <a:pPr marL="171450" indent="-171450">
                        <a:buFont typeface="Arial"/>
                        <a:buChar char="•"/>
                      </a:pPr>
                      <a:r>
                        <a:rPr lang="ja-JP" altLang="en-US" sz="1400" b="1" u="none" dirty="0">
                          <a:solidFill>
                            <a:schemeClr val="tx1"/>
                          </a:solidFill>
                          <a:latin typeface="Yu Gothic UI" panose="020B0500000000000000" pitchFamily="50" charset="-128"/>
                          <a:ea typeface="Yu Gothic UI" panose="020B0500000000000000" pitchFamily="50" charset="-128"/>
                        </a:rPr>
                        <a:t>北部処理区（上記対象施設が導入対象）</a:t>
                      </a:r>
                    </a:p>
                  </a:txBody>
                  <a:tcPr anchor="ctr"/>
                </a:tc>
                <a:extLst>
                  <a:ext uri="{0D108BD9-81ED-4DB2-BD59-A6C34878D82A}">
                    <a16:rowId xmlns:a16="http://schemas.microsoft.com/office/drawing/2014/main" val="942289181"/>
                  </a:ext>
                </a:extLst>
              </a:tr>
              <a:tr h="961578">
                <a:tc>
                  <a:txBody>
                    <a:bodyPr/>
                    <a:lstStyle/>
                    <a:p>
                      <a:pPr algn="ctr"/>
                      <a:r>
                        <a:rPr kumimoji="1" lang="ja-JP" altLang="en-US" sz="1400" b="1" dirty="0">
                          <a:latin typeface="Yu Gothic UI" panose="020B0500000000000000" pitchFamily="50" charset="-128"/>
                          <a:ea typeface="Yu Gothic UI" panose="020B0500000000000000" pitchFamily="50" charset="-128"/>
                        </a:rPr>
                        <a:t>導入方式</a:t>
                      </a:r>
                    </a:p>
                  </a:txBody>
                  <a:tcPr anchor="ctr">
                    <a:solidFill>
                      <a:schemeClr val="accent3">
                        <a:lumMod val="90000"/>
                      </a:schemeClr>
                    </a:solidFill>
                  </a:tcPr>
                </a:tc>
                <a:tc>
                  <a:txBody>
                    <a:bodyPr/>
                    <a:lstStyle/>
                    <a:p>
                      <a:pPr marL="171450" indent="-171450">
                        <a:buFont typeface="Arial"/>
                        <a:buChar char="•"/>
                      </a:pPr>
                      <a:r>
                        <a:rPr kumimoji="1" lang="ja-JP" altLang="en-US" sz="1400" b="1" u="none" dirty="0">
                          <a:solidFill>
                            <a:schemeClr val="tx1"/>
                          </a:solidFill>
                          <a:latin typeface="Yu Gothic UI" panose="020B0500000000000000" pitchFamily="50" charset="-128"/>
                          <a:ea typeface="Yu Gothic UI" panose="020B0500000000000000" pitchFamily="50" charset="-128"/>
                        </a:rPr>
                        <a:t>管理・更新一体マネジメント方式　更新支援型（レベル</a:t>
                      </a:r>
                      <a:r>
                        <a:rPr kumimoji="1" lang="en-US" altLang="ja-JP" sz="1400" b="1" u="none" dirty="0">
                          <a:solidFill>
                            <a:schemeClr val="tx1"/>
                          </a:solidFill>
                          <a:latin typeface="Yu Gothic UI" panose="020B0500000000000000" pitchFamily="50" charset="-128"/>
                          <a:ea typeface="Yu Gothic UI" panose="020B0500000000000000" pitchFamily="50" charset="-128"/>
                        </a:rPr>
                        <a:t>3.5</a:t>
                      </a:r>
                      <a:r>
                        <a:rPr kumimoji="1" lang="ja-JP" altLang="en-US" sz="1400" b="1" u="none" dirty="0">
                          <a:solidFill>
                            <a:schemeClr val="tx1"/>
                          </a:solidFill>
                          <a:latin typeface="Yu Gothic UI" panose="020B0500000000000000" pitchFamily="50" charset="-128"/>
                          <a:ea typeface="Yu Gothic UI" panose="020B0500000000000000" pitchFamily="50" charset="-128"/>
                        </a:rPr>
                        <a:t>）</a:t>
                      </a:r>
                    </a:p>
                  </a:txBody>
                  <a:tcPr anchor="ctr"/>
                </a:tc>
                <a:extLst>
                  <a:ext uri="{0D108BD9-81ED-4DB2-BD59-A6C34878D82A}">
                    <a16:rowId xmlns:a16="http://schemas.microsoft.com/office/drawing/2014/main" val="944239781"/>
                  </a:ext>
                </a:extLst>
              </a:tr>
              <a:tr h="961578">
                <a:tc>
                  <a:txBody>
                    <a:bodyPr/>
                    <a:lstStyle/>
                    <a:p>
                      <a:pPr algn="ctr"/>
                      <a:r>
                        <a:rPr kumimoji="1" lang="ja-JP" altLang="en-US" sz="1400" b="1" dirty="0">
                          <a:latin typeface="Yu Gothic UI" panose="020B0500000000000000" pitchFamily="50" charset="-128"/>
                          <a:ea typeface="Yu Gothic UI" panose="020B0500000000000000" pitchFamily="50" charset="-128"/>
                        </a:rPr>
                        <a:t>事業期間</a:t>
                      </a:r>
                    </a:p>
                  </a:txBody>
                  <a:tcPr anchor="ctr">
                    <a:solidFill>
                      <a:schemeClr val="accent3">
                        <a:lumMod val="90000"/>
                      </a:schemeClr>
                    </a:solidFill>
                  </a:tcPr>
                </a:tc>
                <a:tc>
                  <a:txBody>
                    <a:bodyPr/>
                    <a:lstStyle/>
                    <a:p>
                      <a:pPr marL="171450" marR="0" lvl="0" indent="-171450" algn="l" defTabSz="914332" rtl="0" eaLnBrk="1" fontAlgn="auto" latinLnBrk="0" hangingPunct="1">
                        <a:lnSpc>
                          <a:spcPct val="100000"/>
                        </a:lnSpc>
                        <a:spcBef>
                          <a:spcPts val="0"/>
                        </a:spcBef>
                        <a:spcAft>
                          <a:spcPts val="0"/>
                        </a:spcAft>
                        <a:buClrTx/>
                        <a:buSzTx/>
                        <a:buFont typeface="Arial"/>
                        <a:buChar char="•"/>
                        <a:tabLst/>
                        <a:defRPr/>
                      </a:pPr>
                      <a:r>
                        <a:rPr kumimoji="1" lang="en-US" altLang="ja-JP" sz="1400" b="1" u="none" dirty="0">
                          <a:solidFill>
                            <a:schemeClr val="tx1"/>
                          </a:solidFill>
                          <a:latin typeface="Yu Gothic UI" panose="020B0500000000000000" pitchFamily="50" charset="-128"/>
                          <a:ea typeface="Yu Gothic UI" panose="020B0500000000000000" pitchFamily="50" charset="-128"/>
                        </a:rPr>
                        <a:t>10</a:t>
                      </a:r>
                      <a:r>
                        <a:rPr kumimoji="1" lang="ja-JP" altLang="en-US" sz="1400" b="1" u="none" dirty="0">
                          <a:solidFill>
                            <a:schemeClr val="tx1"/>
                          </a:solidFill>
                          <a:latin typeface="Yu Gothic UI" panose="020B0500000000000000" pitchFamily="50" charset="-128"/>
                          <a:ea typeface="Yu Gothic UI" panose="020B0500000000000000" pitchFamily="50" charset="-128"/>
                        </a:rPr>
                        <a:t>年間</a:t>
                      </a:r>
                    </a:p>
                  </a:txBody>
                  <a:tcPr anchor="ctr"/>
                </a:tc>
                <a:extLst>
                  <a:ext uri="{0D108BD9-81ED-4DB2-BD59-A6C34878D82A}">
                    <a16:rowId xmlns:a16="http://schemas.microsoft.com/office/drawing/2014/main" val="1516770795"/>
                  </a:ext>
                </a:extLst>
              </a:tr>
            </a:tbl>
          </a:graphicData>
        </a:graphic>
      </p:graphicFrame>
      <p:sp>
        <p:nvSpPr>
          <p:cNvPr id="4" name="テキスト プレースホルダー 1">
            <a:extLst>
              <a:ext uri="{FF2B5EF4-FFF2-40B4-BE49-F238E27FC236}">
                <a16:creationId xmlns:a16="http://schemas.microsoft.com/office/drawing/2014/main" id="{E901F127-4F3F-CAD3-921D-BC2AB5D1AD91}"/>
              </a:ext>
            </a:extLst>
          </p:cNvPr>
          <p:cNvSpPr>
            <a:spLocks noGrp="1"/>
          </p:cNvSpPr>
          <p:nvPr>
            <p:ph type="body" sz="quarter" idx="13"/>
          </p:nvPr>
        </p:nvSpPr>
        <p:spPr>
          <a:xfrm>
            <a:off x="385763" y="1018629"/>
            <a:ext cx="8372475" cy="543339"/>
          </a:xfrm>
        </p:spPr>
        <p:txBody>
          <a:bodyPr/>
          <a:lstStyle/>
          <a:p>
            <a:r>
              <a:rPr lang="en-US" altLang="ja-JP" sz="1400" dirty="0"/>
              <a:t>R7</a:t>
            </a:r>
            <a:r>
              <a:rPr lang="ja-JP" altLang="en-US" sz="1400" dirty="0"/>
              <a:t>年度におけるサウンディング調査等踏まえた、導入方針の検討結果について、以下のとおりです。</a:t>
            </a:r>
            <a:endParaRPr lang="en-US" altLang="ja-JP" sz="1400" dirty="0"/>
          </a:p>
        </p:txBody>
      </p:sp>
    </p:spTree>
    <p:extLst>
      <p:ext uri="{BB962C8B-B14F-4D97-AF65-F5344CB8AC3E}">
        <p14:creationId xmlns:p14="http://schemas.microsoft.com/office/powerpoint/2010/main" val="1719598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1B648-32EA-2977-1001-47D42E728B70}"/>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063309CD-1E40-3AFD-60EF-ABA98BAD6F1D}"/>
              </a:ext>
            </a:extLst>
          </p:cNvPr>
          <p:cNvSpPr>
            <a:spLocks noGrp="1"/>
          </p:cNvSpPr>
          <p:nvPr>
            <p:ph type="title"/>
          </p:nvPr>
        </p:nvSpPr>
        <p:spPr/>
        <p:txBody>
          <a:bodyPr/>
          <a:lstStyle/>
          <a:p>
            <a:r>
              <a:rPr lang="en-US" altLang="ja-JP" dirty="0"/>
              <a:t>4.</a:t>
            </a:r>
            <a:r>
              <a:rPr lang="ja-JP" altLang="en-US" dirty="0"/>
              <a:t>導入検討方針（案）</a:t>
            </a:r>
            <a:br>
              <a:rPr kumimoji="1" lang="en-US" altLang="ja-JP" dirty="0"/>
            </a:br>
            <a:r>
              <a:rPr lang="ja-JP" altLang="en-US" dirty="0"/>
              <a:t>　対象施設の選定</a:t>
            </a:r>
            <a:endParaRPr kumimoji="1" lang="ja-JP" altLang="en-US" dirty="0"/>
          </a:p>
        </p:txBody>
      </p:sp>
      <p:sp>
        <p:nvSpPr>
          <p:cNvPr id="9" name="四角形: 角を丸くする 8">
            <a:extLst>
              <a:ext uri="{FF2B5EF4-FFF2-40B4-BE49-F238E27FC236}">
                <a16:creationId xmlns:a16="http://schemas.microsoft.com/office/drawing/2014/main" id="{B11F0ADA-DCB6-4DC3-359B-D15340E2F282}"/>
              </a:ext>
            </a:extLst>
          </p:cNvPr>
          <p:cNvSpPr/>
          <p:nvPr/>
        </p:nvSpPr>
        <p:spPr>
          <a:xfrm>
            <a:off x="465667" y="1236134"/>
            <a:ext cx="1236133" cy="5249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Yu Gothic UI" panose="020B0500000000000000" pitchFamily="50" charset="-128"/>
              <a:ea typeface="Yu Gothic UI" panose="020B0500000000000000" pitchFamily="50" charset="-128"/>
            </a:endParaRPr>
          </a:p>
        </p:txBody>
      </p:sp>
      <p:sp>
        <p:nvSpPr>
          <p:cNvPr id="2" name="四角形: 角を丸くする 1">
            <a:extLst>
              <a:ext uri="{FF2B5EF4-FFF2-40B4-BE49-F238E27FC236}">
                <a16:creationId xmlns:a16="http://schemas.microsoft.com/office/drawing/2014/main" id="{57EB26A6-C0E4-A4D0-6A1F-F5C816A8F701}"/>
              </a:ext>
            </a:extLst>
          </p:cNvPr>
          <p:cNvSpPr/>
          <p:nvPr/>
        </p:nvSpPr>
        <p:spPr>
          <a:xfrm>
            <a:off x="465666" y="1236134"/>
            <a:ext cx="1378800" cy="5249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latin typeface="Yu Gothic UI" panose="020B0500000000000000" pitchFamily="50" charset="-128"/>
                <a:ea typeface="Yu Gothic UI" panose="020B0500000000000000" pitchFamily="50" charset="-128"/>
              </a:rPr>
              <a:t>対象施設</a:t>
            </a:r>
            <a:endParaRPr kumimoji="1" lang="ja-JP" altLang="en-US" b="1">
              <a:latin typeface="Yu Gothic UI" panose="020B0500000000000000" pitchFamily="50" charset="-128"/>
              <a:ea typeface="Yu Gothic UI" panose="020B0500000000000000" pitchFamily="50" charset="-128"/>
            </a:endParaRPr>
          </a:p>
        </p:txBody>
      </p:sp>
      <p:sp>
        <p:nvSpPr>
          <p:cNvPr id="5" name="四角形: 角を丸くする 4">
            <a:extLst>
              <a:ext uri="{FF2B5EF4-FFF2-40B4-BE49-F238E27FC236}">
                <a16:creationId xmlns:a16="http://schemas.microsoft.com/office/drawing/2014/main" id="{B55A6BA4-90FE-455A-6054-EBFBBB184274}"/>
              </a:ext>
            </a:extLst>
          </p:cNvPr>
          <p:cNvSpPr/>
          <p:nvPr/>
        </p:nvSpPr>
        <p:spPr>
          <a:xfrm>
            <a:off x="2148347" y="1236134"/>
            <a:ext cx="6537600" cy="52493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Yu Gothic UI" panose="020B0500000000000000" pitchFamily="50" charset="-128"/>
                <a:ea typeface="Yu Gothic UI" panose="020B0500000000000000" pitchFamily="50" charset="-128"/>
              </a:rPr>
              <a:t>処理場（マンホールポンプ、雨水滞水池含む）</a:t>
            </a:r>
            <a:endParaRPr kumimoji="1" lang="en-US" altLang="ja-JP" b="1" dirty="0">
              <a:solidFill>
                <a:schemeClr val="tx1"/>
              </a:solidFill>
              <a:latin typeface="Yu Gothic UI" panose="020B0500000000000000" pitchFamily="50" charset="-128"/>
              <a:ea typeface="Yu Gothic UI" panose="020B0500000000000000" pitchFamily="50" charset="-128"/>
            </a:endParaRPr>
          </a:p>
        </p:txBody>
      </p:sp>
      <p:graphicFrame>
        <p:nvGraphicFramePr>
          <p:cNvPr id="16" name="表 15">
            <a:extLst>
              <a:ext uri="{FF2B5EF4-FFF2-40B4-BE49-F238E27FC236}">
                <a16:creationId xmlns:a16="http://schemas.microsoft.com/office/drawing/2014/main" id="{34141478-5161-1DB9-015D-4C5ADD91F569}"/>
              </a:ext>
            </a:extLst>
          </p:cNvPr>
          <p:cNvGraphicFramePr>
            <a:graphicFrameLocks noGrp="1"/>
          </p:cNvGraphicFramePr>
          <p:nvPr/>
        </p:nvGraphicFramePr>
        <p:xfrm>
          <a:off x="5303268" y="2430162"/>
          <a:ext cx="3375065" cy="3583460"/>
        </p:xfrm>
        <a:graphic>
          <a:graphicData uri="http://schemas.openxmlformats.org/drawingml/2006/table">
            <a:tbl>
              <a:tblPr firstRow="1" bandRow="1">
                <a:tableStyleId>{5940675A-B579-460E-94D1-54222C63F5DA}</a:tableStyleId>
              </a:tblPr>
              <a:tblGrid>
                <a:gridCol w="3375065">
                  <a:extLst>
                    <a:ext uri="{9D8B030D-6E8A-4147-A177-3AD203B41FA5}">
                      <a16:colId xmlns:a16="http://schemas.microsoft.com/office/drawing/2014/main" val="1594920105"/>
                    </a:ext>
                  </a:extLst>
                </a:gridCol>
              </a:tblGrid>
              <a:tr h="337752">
                <a:tc>
                  <a:txBody>
                    <a:bodyPr/>
                    <a:lstStyle/>
                    <a:p>
                      <a:pPr algn="ctr">
                        <a:lnSpc>
                          <a:spcPts val="1000"/>
                        </a:lnSpc>
                      </a:pPr>
                      <a:r>
                        <a:rPr kumimoji="1" lang="ja-JP" altLang="en-US" sz="1200">
                          <a:solidFill>
                            <a:schemeClr val="bg1"/>
                          </a:solidFill>
                          <a:latin typeface="Yu Gothic UI" panose="020B0500000000000000" pitchFamily="50" charset="-128"/>
                          <a:ea typeface="Yu Gothic UI" panose="020B0500000000000000" pitchFamily="50" charset="-128"/>
                        </a:rPr>
                        <a:t>選定方針</a:t>
                      </a:r>
                      <a:endParaRPr kumimoji="1" lang="en-US" altLang="ja-JP" sz="1200">
                        <a:solidFill>
                          <a:schemeClr val="bg1"/>
                        </a:solidFill>
                        <a:latin typeface="Yu Gothic UI" panose="020B0500000000000000" pitchFamily="50" charset="-128"/>
                        <a:ea typeface="Yu Gothic UI" panose="020B0500000000000000" pitchFamily="50" charset="-128"/>
                      </a:endParaRP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T w="28575" cap="flat" cmpd="sng" algn="ctr">
                      <a:solidFill>
                        <a:srgbClr val="001964"/>
                      </a:solidFill>
                      <a:prstDash val="solid"/>
                      <a:round/>
                      <a:headEnd type="none" w="med" len="med"/>
                      <a:tailEnd type="none" w="med" len="med"/>
                    </a:lnT>
                    <a:solidFill>
                      <a:schemeClr val="accent1"/>
                    </a:solidFill>
                  </a:tcPr>
                </a:tc>
                <a:extLst>
                  <a:ext uri="{0D108BD9-81ED-4DB2-BD59-A6C34878D82A}">
                    <a16:rowId xmlns:a16="http://schemas.microsoft.com/office/drawing/2014/main" val="1168505146"/>
                  </a:ext>
                </a:extLst>
              </a:tr>
              <a:tr h="3245708">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n"/>
                        <a:tabLst/>
                        <a:defRPr/>
                      </a:pPr>
                      <a:r>
                        <a:rPr kumimoji="1" lang="en-US" altLang="ja-JP" sz="1200" b="0" dirty="0">
                          <a:solidFill>
                            <a:schemeClr val="tx1"/>
                          </a:solidFill>
                          <a:latin typeface="Yu Gothic UI" panose="020B0500000000000000" pitchFamily="50" charset="-128"/>
                          <a:ea typeface="Yu Gothic UI" panose="020B0500000000000000" pitchFamily="50" charset="-128"/>
                        </a:rPr>
                        <a:t>XXX</a:t>
                      </a: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B w="28575" cap="flat" cmpd="sng" algn="ctr">
                      <a:solidFill>
                        <a:srgbClr val="001964"/>
                      </a:solidFill>
                      <a:prstDash val="solid"/>
                      <a:round/>
                      <a:headEnd type="none" w="med" len="med"/>
                      <a:tailEnd type="none" w="med" len="med"/>
                    </a:lnB>
                    <a:solidFill>
                      <a:schemeClr val="bg1"/>
                    </a:solidFill>
                  </a:tcPr>
                </a:tc>
                <a:extLst>
                  <a:ext uri="{0D108BD9-81ED-4DB2-BD59-A6C34878D82A}">
                    <a16:rowId xmlns:a16="http://schemas.microsoft.com/office/drawing/2014/main" val="3105493904"/>
                  </a:ext>
                </a:extLst>
              </a:tr>
            </a:tbl>
          </a:graphicData>
        </a:graphic>
      </p:graphicFrame>
      <p:cxnSp>
        <p:nvCxnSpPr>
          <p:cNvPr id="21" name="直線コネクタ 20">
            <a:extLst>
              <a:ext uri="{FF2B5EF4-FFF2-40B4-BE49-F238E27FC236}">
                <a16:creationId xmlns:a16="http://schemas.microsoft.com/office/drawing/2014/main" id="{0D438656-475D-6A4D-37C9-81166669D88A}"/>
              </a:ext>
            </a:extLst>
          </p:cNvPr>
          <p:cNvCxnSpPr>
            <a:cxnSpLocks/>
          </p:cNvCxnSpPr>
          <p:nvPr/>
        </p:nvCxnSpPr>
        <p:spPr bwMode="auto">
          <a:xfrm>
            <a:off x="4682043" y="2430162"/>
            <a:ext cx="0" cy="152717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22" name="グループ化 21">
            <a:extLst>
              <a:ext uri="{FF2B5EF4-FFF2-40B4-BE49-F238E27FC236}">
                <a16:creationId xmlns:a16="http://schemas.microsoft.com/office/drawing/2014/main" id="{437E6B96-4E0A-83E4-3E47-5EECBA8EFFB7}"/>
              </a:ext>
            </a:extLst>
          </p:cNvPr>
          <p:cNvGrpSpPr/>
          <p:nvPr/>
        </p:nvGrpSpPr>
        <p:grpSpPr>
          <a:xfrm>
            <a:off x="4641821" y="4073531"/>
            <a:ext cx="135318" cy="183936"/>
            <a:chOff x="3088640" y="3272391"/>
            <a:chExt cx="198120" cy="202330"/>
          </a:xfrm>
        </p:grpSpPr>
        <p:cxnSp>
          <p:nvCxnSpPr>
            <p:cNvPr id="23" name="直線コネクタ 22">
              <a:extLst>
                <a:ext uri="{FF2B5EF4-FFF2-40B4-BE49-F238E27FC236}">
                  <a16:creationId xmlns:a16="http://schemas.microsoft.com/office/drawing/2014/main" id="{55B7C709-BFA3-FC73-5416-9A5B12963719}"/>
                </a:ext>
              </a:extLst>
            </p:cNvPr>
            <p:cNvCxnSpPr/>
            <p:nvPr/>
          </p:nvCxnSpPr>
          <p:spPr bwMode="auto">
            <a:xfrm>
              <a:off x="3088640" y="3272391"/>
              <a:ext cx="198120" cy="11088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24" name="直線コネクタ 23">
              <a:extLst>
                <a:ext uri="{FF2B5EF4-FFF2-40B4-BE49-F238E27FC236}">
                  <a16:creationId xmlns:a16="http://schemas.microsoft.com/office/drawing/2014/main" id="{B6449DAB-B7CB-9A4F-4739-A6355A6257FF}"/>
                </a:ext>
              </a:extLst>
            </p:cNvPr>
            <p:cNvCxnSpPr/>
            <p:nvPr/>
          </p:nvCxnSpPr>
          <p:spPr bwMode="auto">
            <a:xfrm flipH="1">
              <a:off x="3088640" y="3383280"/>
              <a:ext cx="198120" cy="91441"/>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cxnSp>
        <p:nvCxnSpPr>
          <p:cNvPr id="25" name="直線コネクタ 24">
            <a:extLst>
              <a:ext uri="{FF2B5EF4-FFF2-40B4-BE49-F238E27FC236}">
                <a16:creationId xmlns:a16="http://schemas.microsoft.com/office/drawing/2014/main" id="{5CF35C08-E77D-0031-AE86-110907634CEA}"/>
              </a:ext>
            </a:extLst>
          </p:cNvPr>
          <p:cNvCxnSpPr>
            <a:cxnSpLocks/>
          </p:cNvCxnSpPr>
          <p:nvPr/>
        </p:nvCxnSpPr>
        <p:spPr bwMode="auto">
          <a:xfrm>
            <a:off x="4682043" y="4400550"/>
            <a:ext cx="0" cy="1613072"/>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aphicFrame>
        <p:nvGraphicFramePr>
          <p:cNvPr id="28" name="表 27">
            <a:extLst>
              <a:ext uri="{FF2B5EF4-FFF2-40B4-BE49-F238E27FC236}">
                <a16:creationId xmlns:a16="http://schemas.microsoft.com/office/drawing/2014/main" id="{39305B76-6CA8-DFDA-FB9B-63718E7F5A98}"/>
              </a:ext>
            </a:extLst>
          </p:cNvPr>
          <p:cNvGraphicFramePr>
            <a:graphicFrameLocks noGrp="1"/>
          </p:cNvGraphicFramePr>
          <p:nvPr>
            <p:extLst>
              <p:ext uri="{D42A27DB-BD31-4B8C-83A1-F6EECF244321}">
                <p14:modId xmlns:p14="http://schemas.microsoft.com/office/powerpoint/2010/main" val="2218826147"/>
              </p:ext>
            </p:extLst>
          </p:nvPr>
        </p:nvGraphicFramePr>
        <p:xfrm>
          <a:off x="5303268" y="2324225"/>
          <a:ext cx="3375065" cy="3755299"/>
        </p:xfrm>
        <a:graphic>
          <a:graphicData uri="http://schemas.openxmlformats.org/drawingml/2006/table">
            <a:tbl>
              <a:tblPr firstRow="1" bandRow="1">
                <a:tableStyleId>{5940675A-B579-460E-94D1-54222C63F5DA}</a:tableStyleId>
              </a:tblPr>
              <a:tblGrid>
                <a:gridCol w="3375065">
                  <a:extLst>
                    <a:ext uri="{9D8B030D-6E8A-4147-A177-3AD203B41FA5}">
                      <a16:colId xmlns:a16="http://schemas.microsoft.com/office/drawing/2014/main" val="1594920105"/>
                    </a:ext>
                  </a:extLst>
                </a:gridCol>
              </a:tblGrid>
              <a:tr h="509591">
                <a:tc>
                  <a:txBody>
                    <a:bodyPr/>
                    <a:lstStyle/>
                    <a:p>
                      <a:pPr algn="ctr">
                        <a:lnSpc>
                          <a:spcPts val="1000"/>
                        </a:lnSpc>
                      </a:pPr>
                      <a:r>
                        <a:rPr kumimoji="1" lang="ja-JP" altLang="en-US" sz="1200" b="1">
                          <a:solidFill>
                            <a:schemeClr val="accent1"/>
                          </a:solidFill>
                          <a:latin typeface="Yu Gothic UI" panose="020B0500000000000000" pitchFamily="50" charset="-128"/>
                          <a:ea typeface="Yu Gothic UI" panose="020B0500000000000000" pitchFamily="50" charset="-128"/>
                        </a:rPr>
                        <a:t>選定方針</a:t>
                      </a:r>
                      <a:endParaRPr kumimoji="1" lang="en-US" altLang="ja-JP" sz="1200" b="1">
                        <a:solidFill>
                          <a:schemeClr val="accent1"/>
                        </a:solidFill>
                        <a:latin typeface="Yu Gothic UI" panose="020B0500000000000000" pitchFamily="50" charset="-128"/>
                        <a:ea typeface="Yu Gothic UI" panose="020B0500000000000000" pitchFamily="50" charset="-128"/>
                      </a:endParaRP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T w="28575" cap="flat" cmpd="sng" algn="ctr">
                      <a:solidFill>
                        <a:srgbClr val="001964"/>
                      </a:solidFill>
                      <a:prstDash val="solid"/>
                      <a:round/>
                      <a:headEnd type="none" w="med" len="med"/>
                      <a:tailEnd type="none" w="med" len="med"/>
                    </a:lnT>
                    <a:solidFill>
                      <a:schemeClr val="accent1">
                        <a:lumMod val="10000"/>
                        <a:lumOff val="90000"/>
                      </a:schemeClr>
                    </a:solidFill>
                  </a:tcPr>
                </a:tc>
                <a:extLst>
                  <a:ext uri="{0D108BD9-81ED-4DB2-BD59-A6C34878D82A}">
                    <a16:rowId xmlns:a16="http://schemas.microsoft.com/office/drawing/2014/main" val="1168505146"/>
                  </a:ext>
                </a:extLst>
              </a:tr>
              <a:tr h="3245708">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n"/>
                        <a:tabLst/>
                        <a:defRPr/>
                      </a:pPr>
                      <a:r>
                        <a:rPr kumimoji="1" lang="ja-JP" altLang="en-US" sz="1200" b="1" dirty="0">
                          <a:solidFill>
                            <a:schemeClr val="accent1"/>
                          </a:solidFill>
                          <a:latin typeface="Yu Gothic UI" panose="020B0500000000000000" pitchFamily="50" charset="-128"/>
                          <a:ea typeface="Yu Gothic UI" panose="020B0500000000000000" pitchFamily="50" charset="-128"/>
                        </a:rPr>
                        <a:t>処理場のみを対象施設とする。</a:t>
                      </a:r>
                      <a:endParaRPr kumimoji="1" lang="en-US" altLang="ja-JP" sz="1200" b="1" dirty="0">
                        <a:solidFill>
                          <a:schemeClr val="accent1"/>
                        </a:solidFill>
                        <a:latin typeface="Yu Gothic UI" panose="020B0500000000000000" pitchFamily="50" charset="-128"/>
                        <a:ea typeface="Yu Gothic UI" panose="020B0500000000000000" pitchFamily="50" charset="-128"/>
                      </a:endParaRPr>
                    </a:p>
                    <a:p>
                      <a:pPr marL="0" marR="0" lvl="0" indent="0" algn="l" defTabSz="914400" rtl="0" eaLnBrk="1" fontAlgn="auto" latinLnBrk="0" hangingPunct="1">
                        <a:lnSpc>
                          <a:spcPts val="1500"/>
                        </a:lnSpc>
                        <a:spcBef>
                          <a:spcPts val="0"/>
                        </a:spcBef>
                        <a:spcAft>
                          <a:spcPts val="0"/>
                        </a:spcAft>
                        <a:buClrTx/>
                        <a:buSzTx/>
                        <a:buFont typeface="Wingdings" panose="05000000000000000000" pitchFamily="2" charset="2"/>
                        <a:buNone/>
                        <a:tabLst/>
                        <a:defRPr/>
                      </a:pPr>
                      <a:endParaRPr kumimoji="1" lang="en-US" altLang="ja-JP" sz="1200" b="1" dirty="0">
                        <a:solidFill>
                          <a:schemeClr val="accent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200" b="0" dirty="0">
                          <a:solidFill>
                            <a:schemeClr val="accent1"/>
                          </a:solidFill>
                          <a:latin typeface="Yu Gothic UI" panose="020B0500000000000000" pitchFamily="50" charset="-128"/>
                          <a:ea typeface="Yu Gothic UI" panose="020B0500000000000000" pitchFamily="50" charset="-128"/>
                        </a:rPr>
                        <a:t>管路について、維持管理情報が不足しており、対象施設に含めた場合、参入障壁が高い。</a:t>
                      </a:r>
                      <a:endParaRPr kumimoji="1" lang="en-US" altLang="ja-JP" sz="1200" b="0" dirty="0">
                        <a:solidFill>
                          <a:schemeClr val="accent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200" b="0" dirty="0">
                          <a:solidFill>
                            <a:schemeClr val="accent1"/>
                          </a:solidFill>
                          <a:latin typeface="Yu Gothic UI" panose="020B0500000000000000" pitchFamily="50" charset="-128"/>
                          <a:ea typeface="Yu Gothic UI" panose="020B0500000000000000" pitchFamily="50" charset="-128"/>
                        </a:rPr>
                        <a:t>処理場のみ対象とした場合は事業者の参画意欲を確認した。</a:t>
                      </a:r>
                      <a:endParaRPr kumimoji="1" lang="en-US" altLang="ja-JP" sz="1200" b="0" dirty="0">
                        <a:solidFill>
                          <a:schemeClr val="accent1"/>
                        </a:solidFill>
                        <a:latin typeface="Yu Gothic UI" panose="020B0500000000000000" pitchFamily="50" charset="-128"/>
                        <a:ea typeface="Yu Gothic UI" panose="020B0500000000000000" pitchFamily="50" charset="-128"/>
                      </a:endParaRP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B w="28575" cap="flat" cmpd="sng" algn="ctr">
                      <a:solidFill>
                        <a:srgbClr val="001964"/>
                      </a:solidFill>
                      <a:prstDash val="solid"/>
                      <a:round/>
                      <a:headEnd type="none" w="med" len="med"/>
                      <a:tailEnd type="none" w="med" len="med"/>
                    </a:lnB>
                    <a:solidFill>
                      <a:schemeClr val="bg1"/>
                    </a:solidFill>
                  </a:tcPr>
                </a:tc>
                <a:extLst>
                  <a:ext uri="{0D108BD9-81ED-4DB2-BD59-A6C34878D82A}">
                    <a16:rowId xmlns:a16="http://schemas.microsoft.com/office/drawing/2014/main" val="3105493904"/>
                  </a:ext>
                </a:extLst>
              </a:tr>
            </a:tbl>
          </a:graphicData>
        </a:graphic>
      </p:graphicFrame>
      <p:graphicFrame>
        <p:nvGraphicFramePr>
          <p:cNvPr id="29" name="表 28">
            <a:extLst>
              <a:ext uri="{FF2B5EF4-FFF2-40B4-BE49-F238E27FC236}">
                <a16:creationId xmlns:a16="http://schemas.microsoft.com/office/drawing/2014/main" id="{C3C8298E-C1DB-3E4A-FC63-A0F44347F181}"/>
              </a:ext>
            </a:extLst>
          </p:cNvPr>
          <p:cNvGraphicFramePr>
            <a:graphicFrameLocks noGrp="1"/>
          </p:cNvGraphicFramePr>
          <p:nvPr>
            <p:extLst>
              <p:ext uri="{D42A27DB-BD31-4B8C-83A1-F6EECF244321}">
                <p14:modId xmlns:p14="http://schemas.microsoft.com/office/powerpoint/2010/main" val="3813641334"/>
              </p:ext>
            </p:extLst>
          </p:nvPr>
        </p:nvGraphicFramePr>
        <p:xfrm>
          <a:off x="803418" y="2323071"/>
          <a:ext cx="3375064" cy="3856741"/>
        </p:xfrm>
        <a:graphic>
          <a:graphicData uri="http://schemas.openxmlformats.org/drawingml/2006/table">
            <a:tbl>
              <a:tblPr firstRow="1" bandRow="1">
                <a:tableStyleId>{5940675A-B579-460E-94D1-54222C63F5DA}</a:tableStyleId>
              </a:tblPr>
              <a:tblGrid>
                <a:gridCol w="3375064">
                  <a:extLst>
                    <a:ext uri="{9D8B030D-6E8A-4147-A177-3AD203B41FA5}">
                      <a16:colId xmlns:a16="http://schemas.microsoft.com/office/drawing/2014/main" val="1594920105"/>
                    </a:ext>
                  </a:extLst>
                </a:gridCol>
              </a:tblGrid>
              <a:tr h="472134">
                <a:tc>
                  <a:txBody>
                    <a:bodyPr/>
                    <a:lstStyle/>
                    <a:p>
                      <a:pPr algn="ctr">
                        <a:lnSpc>
                          <a:spcPts val="1000"/>
                        </a:lnSpc>
                      </a:pPr>
                      <a:r>
                        <a:rPr kumimoji="1" lang="ja-JP" altLang="en-US" sz="1200" b="1" dirty="0">
                          <a:solidFill>
                            <a:schemeClr val="accent2"/>
                          </a:solidFill>
                          <a:latin typeface="Yu Gothic UI" panose="020B0500000000000000" pitchFamily="50" charset="-128"/>
                          <a:ea typeface="Yu Gothic UI" panose="020B0500000000000000" pitchFamily="50" charset="-128"/>
                        </a:rPr>
                        <a:t>主な調査結果</a:t>
                      </a:r>
                    </a:p>
                  </a:txBody>
                  <a:tcPr marL="36000" marR="36000" anchor="ctr">
                    <a:solidFill>
                      <a:schemeClr val="accent2">
                        <a:lumMod val="20000"/>
                        <a:lumOff val="80000"/>
                      </a:schemeClr>
                    </a:solidFill>
                  </a:tcPr>
                </a:tc>
                <a:extLst>
                  <a:ext uri="{0D108BD9-81ED-4DB2-BD59-A6C34878D82A}">
                    <a16:rowId xmlns:a16="http://schemas.microsoft.com/office/drawing/2014/main" val="1168505146"/>
                  </a:ext>
                </a:extLst>
              </a:tr>
              <a:tr h="1028008">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p"/>
                        <a:tabLst/>
                        <a:defRPr/>
                      </a:pPr>
                      <a:r>
                        <a:rPr kumimoji="1" lang="ja-JP" altLang="en-US" sz="1200" b="1" dirty="0">
                          <a:solidFill>
                            <a:schemeClr val="tx1"/>
                          </a:solidFill>
                          <a:latin typeface="Yu Gothic UI" panose="020B0500000000000000" pitchFamily="50" charset="-128"/>
                          <a:ea typeface="Yu Gothic UI" panose="020B0500000000000000" pitchFamily="50" charset="-128"/>
                        </a:rPr>
                        <a:t>管路の受注リスクを懸念</a:t>
                      </a:r>
                      <a:endParaRPr kumimoji="1" lang="en-US" altLang="ja-JP" sz="1200" b="1" dirty="0">
                        <a:solidFill>
                          <a:schemeClr val="tx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000" b="0" dirty="0">
                          <a:solidFill>
                            <a:schemeClr val="tx1"/>
                          </a:solidFill>
                          <a:latin typeface="Yu Gothic UI" panose="020B0500000000000000" pitchFamily="50" charset="-128"/>
                          <a:ea typeface="Yu Gothic UI" panose="020B0500000000000000" pitchFamily="50" charset="-128"/>
                        </a:rPr>
                        <a:t>不明管の存在等、維持管理情報の不足に伴う事故発生等のリスクを事業者が感じており、対象施設として含めるべきでないとの回答を得た。</a:t>
                      </a:r>
                      <a:endParaRPr kumimoji="1" lang="en-US" altLang="ja-JP" sz="1000" b="0" dirty="0">
                        <a:solidFill>
                          <a:schemeClr val="tx1"/>
                        </a:solidFill>
                        <a:latin typeface="Yu Gothic UI" panose="020B0500000000000000" pitchFamily="50" charset="-128"/>
                        <a:ea typeface="Yu Gothic UI" panose="020B0500000000000000" pitchFamily="50" charset="-128"/>
                      </a:endParaRPr>
                    </a:p>
                  </a:txBody>
                  <a:tcPr marL="36000" marR="36000" anchor="ctr">
                    <a:solidFill>
                      <a:schemeClr val="bg1"/>
                    </a:solidFill>
                  </a:tcPr>
                </a:tc>
                <a:extLst>
                  <a:ext uri="{0D108BD9-81ED-4DB2-BD59-A6C34878D82A}">
                    <a16:rowId xmlns:a16="http://schemas.microsoft.com/office/drawing/2014/main" val="1141286328"/>
                  </a:ext>
                </a:extLst>
              </a:tr>
              <a:tr h="1331518">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p"/>
                        <a:tabLst/>
                        <a:defRPr/>
                      </a:pPr>
                      <a:r>
                        <a:rPr kumimoji="1" lang="ja-JP" altLang="en-US" sz="1200" b="1" dirty="0">
                          <a:solidFill>
                            <a:schemeClr val="tx1"/>
                          </a:solidFill>
                          <a:latin typeface="Yu Gothic UI" panose="020B0500000000000000" pitchFamily="50" charset="-128"/>
                          <a:ea typeface="Yu Gothic UI" panose="020B0500000000000000" pitchFamily="50" charset="-128"/>
                        </a:rPr>
                        <a:t>管路の受注に向けた連携体制構築の長期化</a:t>
                      </a:r>
                      <a:endParaRPr kumimoji="1" lang="en-US" altLang="ja-JP" sz="1200" b="1" dirty="0">
                        <a:solidFill>
                          <a:schemeClr val="tx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000" dirty="0">
                          <a:solidFill>
                            <a:schemeClr val="tx1"/>
                          </a:solidFill>
                          <a:latin typeface="Yu Gothic UI" panose="020B0500000000000000" pitchFamily="50" charset="-128"/>
                          <a:ea typeface="Yu Gothic UI" panose="020B0500000000000000" pitchFamily="50" charset="-128"/>
                        </a:rPr>
                        <a:t>管路について、これまで業務知見を有するかつ地域特性を熟知している地元企業の参画を必須とすべきとの意見がある一方、地元企業との連携体制構築に向けて長期での調整が必要となり、ウォーター</a:t>
                      </a:r>
                      <a:r>
                        <a:rPr kumimoji="1" lang="en-US" altLang="ja-JP" sz="1000" dirty="0">
                          <a:solidFill>
                            <a:schemeClr val="tx1"/>
                          </a:solidFill>
                          <a:latin typeface="Yu Gothic UI" panose="020B0500000000000000" pitchFamily="50" charset="-128"/>
                          <a:ea typeface="Yu Gothic UI" panose="020B0500000000000000" pitchFamily="50" charset="-128"/>
                        </a:rPr>
                        <a:t>PPP</a:t>
                      </a:r>
                      <a:r>
                        <a:rPr kumimoji="1" lang="ja-JP" altLang="en-US" sz="1000" dirty="0">
                          <a:solidFill>
                            <a:schemeClr val="tx1"/>
                          </a:solidFill>
                          <a:latin typeface="Yu Gothic UI" panose="020B0500000000000000" pitchFamily="50" charset="-128"/>
                          <a:ea typeface="Yu Gothic UI" panose="020B0500000000000000" pitchFamily="50" charset="-128"/>
                        </a:rPr>
                        <a:t>導入を想定している時期までの体制構築が難しい。</a:t>
                      </a:r>
                      <a:endParaRPr kumimoji="1" lang="en-US" altLang="ja-JP" sz="1000" dirty="0">
                        <a:solidFill>
                          <a:schemeClr val="tx1"/>
                        </a:solidFill>
                        <a:latin typeface="Yu Gothic UI" panose="020B0500000000000000" pitchFamily="50" charset="-128"/>
                        <a:ea typeface="Yu Gothic UI" panose="020B0500000000000000" pitchFamily="50" charset="-128"/>
                      </a:endParaRPr>
                    </a:p>
                  </a:txBody>
                  <a:tcPr marL="36000" marR="36000" anchor="ctr">
                    <a:solidFill>
                      <a:schemeClr val="bg1"/>
                    </a:solidFill>
                  </a:tcPr>
                </a:tc>
                <a:extLst>
                  <a:ext uri="{0D108BD9-81ED-4DB2-BD59-A6C34878D82A}">
                    <a16:rowId xmlns:a16="http://schemas.microsoft.com/office/drawing/2014/main" val="1907258758"/>
                  </a:ext>
                </a:extLst>
              </a:tr>
              <a:tr h="923638">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p"/>
                        <a:tabLst/>
                        <a:defRPr/>
                      </a:pPr>
                      <a:r>
                        <a:rPr kumimoji="1" lang="ja-JP" altLang="en-US" sz="1200" b="1" dirty="0">
                          <a:solidFill>
                            <a:schemeClr val="tx1"/>
                          </a:solidFill>
                          <a:latin typeface="Yu Gothic UI" panose="020B0500000000000000" pitchFamily="50" charset="-128"/>
                          <a:ea typeface="Yu Gothic UI" panose="020B0500000000000000" pitchFamily="50" charset="-128"/>
                        </a:rPr>
                        <a:t>処理場のみでの参画意向を確認</a:t>
                      </a:r>
                      <a:endParaRPr kumimoji="1" lang="en-US" altLang="ja-JP" sz="1200" b="1" dirty="0">
                        <a:solidFill>
                          <a:schemeClr val="tx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000" dirty="0">
                          <a:solidFill>
                            <a:schemeClr val="tx1"/>
                          </a:solidFill>
                          <a:latin typeface="Yu Gothic UI" panose="020B0500000000000000" pitchFamily="50" charset="-128"/>
                          <a:ea typeface="Yu Gothic UI" panose="020B0500000000000000" pitchFamily="50" charset="-128"/>
                        </a:rPr>
                        <a:t>処理場のみを対象とする場合は、参画意欲のある事業者を確認した一方、管路を含めた場合は維持管理情報が整理されていることを前提としての意欲しか確認されず、事業として成立しない可能性がある。</a:t>
                      </a:r>
                      <a:endParaRPr kumimoji="1" lang="en-US" altLang="ja-JP" sz="1000" dirty="0">
                        <a:solidFill>
                          <a:schemeClr val="tx1"/>
                        </a:solidFill>
                        <a:latin typeface="Yu Gothic UI" panose="020B0500000000000000" pitchFamily="50" charset="-128"/>
                        <a:ea typeface="Yu Gothic UI" panose="020B0500000000000000" pitchFamily="50" charset="-128"/>
                      </a:endParaRPr>
                    </a:p>
                  </a:txBody>
                  <a:tcPr marL="36000" marR="36000" anchor="ctr">
                    <a:solidFill>
                      <a:schemeClr val="bg1"/>
                    </a:solidFill>
                  </a:tcPr>
                </a:tc>
                <a:extLst>
                  <a:ext uri="{0D108BD9-81ED-4DB2-BD59-A6C34878D82A}">
                    <a16:rowId xmlns:a16="http://schemas.microsoft.com/office/drawing/2014/main" val="3858997035"/>
                  </a:ext>
                </a:extLst>
              </a:tr>
            </a:tbl>
          </a:graphicData>
        </a:graphic>
      </p:graphicFrame>
      <p:cxnSp>
        <p:nvCxnSpPr>
          <p:cNvPr id="30" name="直線コネクタ 29">
            <a:extLst>
              <a:ext uri="{FF2B5EF4-FFF2-40B4-BE49-F238E27FC236}">
                <a16:creationId xmlns:a16="http://schemas.microsoft.com/office/drawing/2014/main" id="{AABE2250-22F5-A4B8-5E35-873519FA5CE3}"/>
              </a:ext>
            </a:extLst>
          </p:cNvPr>
          <p:cNvCxnSpPr>
            <a:cxnSpLocks/>
          </p:cNvCxnSpPr>
          <p:nvPr/>
        </p:nvCxnSpPr>
        <p:spPr bwMode="auto">
          <a:xfrm>
            <a:off x="4682043" y="2430162"/>
            <a:ext cx="0" cy="152717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31" name="グループ化 30">
            <a:extLst>
              <a:ext uri="{FF2B5EF4-FFF2-40B4-BE49-F238E27FC236}">
                <a16:creationId xmlns:a16="http://schemas.microsoft.com/office/drawing/2014/main" id="{65E7FCBD-4248-2272-E243-727AB60DD189}"/>
              </a:ext>
            </a:extLst>
          </p:cNvPr>
          <p:cNvGrpSpPr/>
          <p:nvPr/>
        </p:nvGrpSpPr>
        <p:grpSpPr>
          <a:xfrm>
            <a:off x="4641821" y="4073531"/>
            <a:ext cx="135318" cy="183936"/>
            <a:chOff x="3088640" y="3272391"/>
            <a:chExt cx="198120" cy="202330"/>
          </a:xfrm>
        </p:grpSpPr>
        <p:cxnSp>
          <p:nvCxnSpPr>
            <p:cNvPr id="32" name="直線コネクタ 31">
              <a:extLst>
                <a:ext uri="{FF2B5EF4-FFF2-40B4-BE49-F238E27FC236}">
                  <a16:creationId xmlns:a16="http://schemas.microsoft.com/office/drawing/2014/main" id="{6BBE1D61-8DA3-6616-68BD-0CE5CCD12A7E}"/>
                </a:ext>
              </a:extLst>
            </p:cNvPr>
            <p:cNvCxnSpPr/>
            <p:nvPr/>
          </p:nvCxnSpPr>
          <p:spPr bwMode="auto">
            <a:xfrm>
              <a:off x="3088640" y="3272391"/>
              <a:ext cx="198120" cy="11088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3" name="直線コネクタ 32">
              <a:extLst>
                <a:ext uri="{FF2B5EF4-FFF2-40B4-BE49-F238E27FC236}">
                  <a16:creationId xmlns:a16="http://schemas.microsoft.com/office/drawing/2014/main" id="{D5AAA888-A0CC-46F2-A0E8-47B52081047E}"/>
                </a:ext>
              </a:extLst>
            </p:cNvPr>
            <p:cNvCxnSpPr/>
            <p:nvPr/>
          </p:nvCxnSpPr>
          <p:spPr bwMode="auto">
            <a:xfrm flipH="1">
              <a:off x="3088640" y="3383280"/>
              <a:ext cx="198120" cy="91441"/>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cxnSp>
        <p:nvCxnSpPr>
          <p:cNvPr id="34" name="直線コネクタ 33">
            <a:extLst>
              <a:ext uri="{FF2B5EF4-FFF2-40B4-BE49-F238E27FC236}">
                <a16:creationId xmlns:a16="http://schemas.microsoft.com/office/drawing/2014/main" id="{DEDDBEF6-0406-869C-3D8F-8F624B01330E}"/>
              </a:ext>
            </a:extLst>
          </p:cNvPr>
          <p:cNvCxnSpPr>
            <a:cxnSpLocks/>
          </p:cNvCxnSpPr>
          <p:nvPr/>
        </p:nvCxnSpPr>
        <p:spPr bwMode="auto">
          <a:xfrm>
            <a:off x="4682043" y="4400550"/>
            <a:ext cx="0" cy="1613072"/>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35" name="グループ化 34">
            <a:extLst>
              <a:ext uri="{FF2B5EF4-FFF2-40B4-BE49-F238E27FC236}">
                <a16:creationId xmlns:a16="http://schemas.microsoft.com/office/drawing/2014/main" id="{D0456F2F-5194-9C73-D91D-CB6A494165A6}"/>
              </a:ext>
            </a:extLst>
          </p:cNvPr>
          <p:cNvGrpSpPr/>
          <p:nvPr/>
        </p:nvGrpSpPr>
        <p:grpSpPr>
          <a:xfrm>
            <a:off x="6219711" y="2430162"/>
            <a:ext cx="266700" cy="266700"/>
            <a:chOff x="1638297" y="495299"/>
            <a:chExt cx="1080175" cy="1080175"/>
          </a:xfrm>
        </p:grpSpPr>
        <p:sp>
          <p:nvSpPr>
            <p:cNvPr id="36" name="フリーフォーム: 図形 35">
              <a:extLst>
                <a:ext uri="{FF2B5EF4-FFF2-40B4-BE49-F238E27FC236}">
                  <a16:creationId xmlns:a16="http://schemas.microsoft.com/office/drawing/2014/main" id="{F8ECDCD2-3609-2009-839D-38623DE92B6D}"/>
                </a:ext>
              </a:extLst>
            </p:cNvPr>
            <p:cNvSpPr/>
            <p:nvPr/>
          </p:nvSpPr>
          <p:spPr>
            <a:xfrm rot="18900000">
              <a:off x="1638297" y="495299"/>
              <a:ext cx="1080175" cy="1080175"/>
            </a:xfrm>
            <a:custGeom>
              <a:avLst/>
              <a:gdLst>
                <a:gd name="connsiteX0" fmla="*/ 1080176 w 1080175"/>
                <a:gd name="connsiteY0" fmla="*/ 540088 h 1080175"/>
                <a:gd name="connsiteX1" fmla="*/ 540088 w 1080175"/>
                <a:gd name="connsiteY1" fmla="*/ 1080176 h 1080175"/>
                <a:gd name="connsiteX2" fmla="*/ 0 w 1080175"/>
                <a:gd name="connsiteY2" fmla="*/ 540088 h 1080175"/>
                <a:gd name="connsiteX3" fmla="*/ 540088 w 1080175"/>
                <a:gd name="connsiteY3" fmla="*/ 0 h 1080175"/>
                <a:gd name="connsiteX4" fmla="*/ 1080176 w 1080175"/>
                <a:gd name="connsiteY4" fmla="*/ 540088 h 108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75" h="1080175">
                  <a:moveTo>
                    <a:pt x="1080176" y="540088"/>
                  </a:moveTo>
                  <a:cubicBezTo>
                    <a:pt x="1080176" y="838370"/>
                    <a:pt x="838370" y="1080176"/>
                    <a:pt x="540088" y="1080176"/>
                  </a:cubicBezTo>
                  <a:cubicBezTo>
                    <a:pt x="241806" y="1080176"/>
                    <a:pt x="0" y="838370"/>
                    <a:pt x="0" y="540088"/>
                  </a:cubicBezTo>
                  <a:cubicBezTo>
                    <a:pt x="0" y="241806"/>
                    <a:pt x="241806" y="0"/>
                    <a:pt x="540088" y="0"/>
                  </a:cubicBezTo>
                  <a:cubicBezTo>
                    <a:pt x="838370" y="0"/>
                    <a:pt x="1080176" y="241806"/>
                    <a:pt x="1080176" y="540088"/>
                  </a:cubicBezTo>
                  <a:close/>
                </a:path>
              </a:pathLst>
            </a:custGeom>
            <a:solidFill>
              <a:srgbClr val="001964"/>
            </a:solidFill>
            <a:ln w="0" cap="flat">
              <a:noFill/>
              <a:prstDash val="solid"/>
              <a:miter/>
            </a:ln>
          </p:spPr>
          <p:txBody>
            <a:bodyPr rtlCol="0" anchor="ctr"/>
            <a:lstStyle/>
            <a:p>
              <a:endParaRPr lang="ja-JP" altLang="en-US">
                <a:latin typeface="Yu Gothic UI" panose="020B0500000000000000" pitchFamily="50" charset="-128"/>
                <a:ea typeface="Yu Gothic UI" panose="020B0500000000000000" pitchFamily="50" charset="-128"/>
              </a:endParaRPr>
            </a:p>
          </p:txBody>
        </p:sp>
        <p:sp>
          <p:nvSpPr>
            <p:cNvPr id="37" name="フリーフォーム: 図形 36">
              <a:extLst>
                <a:ext uri="{FF2B5EF4-FFF2-40B4-BE49-F238E27FC236}">
                  <a16:creationId xmlns:a16="http://schemas.microsoft.com/office/drawing/2014/main" id="{2588935F-2947-A74E-4123-C6E9014A7483}"/>
                </a:ext>
              </a:extLst>
            </p:cNvPr>
            <p:cNvSpPr/>
            <p:nvPr/>
          </p:nvSpPr>
          <p:spPr>
            <a:xfrm>
              <a:off x="1824266" y="758690"/>
              <a:ext cx="708259" cy="553412"/>
            </a:xfrm>
            <a:custGeom>
              <a:avLst/>
              <a:gdLst>
                <a:gd name="connsiteX0" fmla="*/ 258008 w 708259"/>
                <a:gd name="connsiteY0" fmla="*/ 553412 h 553412"/>
                <a:gd name="connsiteX1" fmla="*/ 0 w 708259"/>
                <a:gd name="connsiteY1" fmla="*/ 295124 h 553412"/>
                <a:gd name="connsiteX2" fmla="*/ 103161 w 708259"/>
                <a:gd name="connsiteY2" fmla="*/ 191945 h 553412"/>
                <a:gd name="connsiteX3" fmla="*/ 258148 w 708259"/>
                <a:gd name="connsiteY3" fmla="*/ 346915 h 553412"/>
                <a:gd name="connsiteX4" fmla="*/ 605063 w 708259"/>
                <a:gd name="connsiteY4" fmla="*/ 0 h 553412"/>
                <a:gd name="connsiteX5" fmla="*/ 708259 w 708259"/>
                <a:gd name="connsiteY5" fmla="*/ 103179 h 553412"/>
                <a:gd name="connsiteX6" fmla="*/ 258008 w 708259"/>
                <a:gd name="connsiteY6" fmla="*/ 553412 h 553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259" h="553412">
                  <a:moveTo>
                    <a:pt x="258008" y="553412"/>
                  </a:moveTo>
                  <a:lnTo>
                    <a:pt x="0" y="295124"/>
                  </a:lnTo>
                  <a:lnTo>
                    <a:pt x="103161" y="191945"/>
                  </a:lnTo>
                  <a:lnTo>
                    <a:pt x="258148" y="346915"/>
                  </a:lnTo>
                  <a:lnTo>
                    <a:pt x="605063" y="0"/>
                  </a:lnTo>
                  <a:lnTo>
                    <a:pt x="708259" y="103179"/>
                  </a:lnTo>
                  <a:lnTo>
                    <a:pt x="258008" y="553412"/>
                  </a:lnTo>
                  <a:close/>
                </a:path>
              </a:pathLst>
            </a:custGeom>
            <a:solidFill>
              <a:srgbClr val="FFFFFF"/>
            </a:solidFill>
            <a:ln w="0" cap="flat">
              <a:noFill/>
              <a:prstDash val="solid"/>
              <a:miter/>
            </a:ln>
          </p:spPr>
          <p:txBody>
            <a:bodyPr rtlCol="0" anchor="ctr"/>
            <a:lstStyle/>
            <a:p>
              <a:endParaRPr lang="ja-JP" altLang="en-US">
                <a:latin typeface="Yu Gothic UI" panose="020B0500000000000000" pitchFamily="50" charset="-128"/>
                <a:ea typeface="Yu Gothic UI" panose="020B0500000000000000" pitchFamily="50" charset="-128"/>
              </a:endParaRPr>
            </a:p>
          </p:txBody>
        </p:sp>
      </p:grpSp>
      <p:grpSp>
        <p:nvGrpSpPr>
          <p:cNvPr id="38" name="グループ化 37">
            <a:extLst>
              <a:ext uri="{FF2B5EF4-FFF2-40B4-BE49-F238E27FC236}">
                <a16:creationId xmlns:a16="http://schemas.microsoft.com/office/drawing/2014/main" id="{CF7CFD92-F436-2DF5-98F7-4243AD679441}"/>
              </a:ext>
            </a:extLst>
          </p:cNvPr>
          <p:cNvGrpSpPr/>
          <p:nvPr/>
        </p:nvGrpSpPr>
        <p:grpSpPr>
          <a:xfrm>
            <a:off x="1589179" y="2364549"/>
            <a:ext cx="380653" cy="427873"/>
            <a:chOff x="1608367" y="2031456"/>
            <a:chExt cx="460590" cy="517725"/>
          </a:xfrm>
        </p:grpSpPr>
        <p:pic>
          <p:nvPicPr>
            <p:cNvPr id="39" name="グラフィックス 38">
              <a:extLst>
                <a:ext uri="{FF2B5EF4-FFF2-40B4-BE49-F238E27FC236}">
                  <a16:creationId xmlns:a16="http://schemas.microsoft.com/office/drawing/2014/main" id="{AC22D1C9-8947-BAD1-CAA4-F2214FA71A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08367" y="2031456"/>
              <a:ext cx="312000" cy="432000"/>
            </a:xfrm>
            <a:prstGeom prst="rect">
              <a:avLst/>
            </a:prstGeom>
          </p:spPr>
        </p:pic>
        <p:pic>
          <p:nvPicPr>
            <p:cNvPr id="40" name="グラフィックス 39">
              <a:extLst>
                <a:ext uri="{FF2B5EF4-FFF2-40B4-BE49-F238E27FC236}">
                  <a16:creationId xmlns:a16="http://schemas.microsoft.com/office/drawing/2014/main" id="{3CC121AC-0ADE-CDA8-186A-145DC007FC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56957" y="2117181"/>
              <a:ext cx="312000" cy="432000"/>
            </a:xfrm>
            <a:prstGeom prst="rect">
              <a:avLst/>
            </a:prstGeom>
          </p:spPr>
        </p:pic>
      </p:grpSp>
    </p:spTree>
    <p:extLst>
      <p:ext uri="{BB962C8B-B14F-4D97-AF65-F5344CB8AC3E}">
        <p14:creationId xmlns:p14="http://schemas.microsoft.com/office/powerpoint/2010/main" val="4249683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2F7C8-D5F2-5632-FFD3-FC5A12DEC996}"/>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8EAA2351-CCE1-608F-D5E9-2E5438C95FF7}"/>
              </a:ext>
            </a:extLst>
          </p:cNvPr>
          <p:cNvSpPr>
            <a:spLocks noGrp="1"/>
          </p:cNvSpPr>
          <p:nvPr>
            <p:ph type="title"/>
          </p:nvPr>
        </p:nvSpPr>
        <p:spPr/>
        <p:txBody>
          <a:bodyPr/>
          <a:lstStyle/>
          <a:p>
            <a:r>
              <a:rPr lang="en-US" altLang="ja-JP" dirty="0"/>
              <a:t>4.</a:t>
            </a:r>
            <a:r>
              <a:rPr lang="ja-JP" altLang="en-US" dirty="0"/>
              <a:t>導入検討方針（案）</a:t>
            </a:r>
            <a:br>
              <a:rPr lang="en-US" altLang="ja-JP" dirty="0"/>
            </a:br>
            <a:r>
              <a:rPr lang="ja-JP" altLang="en-US" dirty="0"/>
              <a:t>　対象処理区の選定</a:t>
            </a:r>
            <a:endParaRPr kumimoji="1" lang="ja-JP" altLang="en-US" dirty="0"/>
          </a:p>
        </p:txBody>
      </p:sp>
      <p:graphicFrame>
        <p:nvGraphicFramePr>
          <p:cNvPr id="2" name="表 1">
            <a:extLst>
              <a:ext uri="{FF2B5EF4-FFF2-40B4-BE49-F238E27FC236}">
                <a16:creationId xmlns:a16="http://schemas.microsoft.com/office/drawing/2014/main" id="{64ABD6CC-C753-B9C5-6975-EDFF779F5394}"/>
              </a:ext>
            </a:extLst>
          </p:cNvPr>
          <p:cNvGraphicFramePr>
            <a:graphicFrameLocks noGrp="1"/>
          </p:cNvGraphicFramePr>
          <p:nvPr/>
        </p:nvGraphicFramePr>
        <p:xfrm>
          <a:off x="5303268" y="2430162"/>
          <a:ext cx="3375065" cy="3583460"/>
        </p:xfrm>
        <a:graphic>
          <a:graphicData uri="http://schemas.openxmlformats.org/drawingml/2006/table">
            <a:tbl>
              <a:tblPr firstRow="1" bandRow="1">
                <a:tableStyleId>{5940675A-B579-460E-94D1-54222C63F5DA}</a:tableStyleId>
              </a:tblPr>
              <a:tblGrid>
                <a:gridCol w="3375065">
                  <a:extLst>
                    <a:ext uri="{9D8B030D-6E8A-4147-A177-3AD203B41FA5}">
                      <a16:colId xmlns:a16="http://schemas.microsoft.com/office/drawing/2014/main" val="1594920105"/>
                    </a:ext>
                  </a:extLst>
                </a:gridCol>
              </a:tblGrid>
              <a:tr h="337752">
                <a:tc>
                  <a:txBody>
                    <a:bodyPr/>
                    <a:lstStyle/>
                    <a:p>
                      <a:pPr algn="ctr">
                        <a:lnSpc>
                          <a:spcPts val="1000"/>
                        </a:lnSpc>
                      </a:pPr>
                      <a:r>
                        <a:rPr kumimoji="1" lang="ja-JP" altLang="en-US" sz="1200">
                          <a:solidFill>
                            <a:schemeClr val="bg1"/>
                          </a:solidFill>
                          <a:latin typeface="Yu Gothic UI" panose="020B0500000000000000" pitchFamily="50" charset="-128"/>
                          <a:ea typeface="Yu Gothic UI" panose="020B0500000000000000" pitchFamily="50" charset="-128"/>
                        </a:rPr>
                        <a:t>選定方針</a:t>
                      </a:r>
                      <a:endParaRPr kumimoji="1" lang="en-US" altLang="ja-JP" sz="1200">
                        <a:solidFill>
                          <a:schemeClr val="bg1"/>
                        </a:solidFill>
                        <a:latin typeface="Yu Gothic UI" panose="020B0500000000000000" pitchFamily="50" charset="-128"/>
                        <a:ea typeface="Yu Gothic UI" panose="020B0500000000000000" pitchFamily="50" charset="-128"/>
                      </a:endParaRP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T w="28575" cap="flat" cmpd="sng" algn="ctr">
                      <a:solidFill>
                        <a:srgbClr val="001964"/>
                      </a:solidFill>
                      <a:prstDash val="solid"/>
                      <a:round/>
                      <a:headEnd type="none" w="med" len="med"/>
                      <a:tailEnd type="none" w="med" len="med"/>
                    </a:lnT>
                    <a:solidFill>
                      <a:schemeClr val="accent1"/>
                    </a:solidFill>
                  </a:tcPr>
                </a:tc>
                <a:extLst>
                  <a:ext uri="{0D108BD9-81ED-4DB2-BD59-A6C34878D82A}">
                    <a16:rowId xmlns:a16="http://schemas.microsoft.com/office/drawing/2014/main" val="1168505146"/>
                  </a:ext>
                </a:extLst>
              </a:tr>
              <a:tr h="3245708">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n"/>
                        <a:tabLst/>
                        <a:defRPr/>
                      </a:pPr>
                      <a:r>
                        <a:rPr kumimoji="1" lang="en-US" altLang="ja-JP" sz="1200" b="0" dirty="0">
                          <a:solidFill>
                            <a:schemeClr val="tx1"/>
                          </a:solidFill>
                          <a:latin typeface="Yu Gothic UI" panose="020B0500000000000000" pitchFamily="50" charset="-128"/>
                          <a:ea typeface="Yu Gothic UI" panose="020B0500000000000000" pitchFamily="50" charset="-128"/>
                        </a:rPr>
                        <a:t>XXX</a:t>
                      </a: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B w="28575" cap="flat" cmpd="sng" algn="ctr">
                      <a:solidFill>
                        <a:srgbClr val="001964"/>
                      </a:solidFill>
                      <a:prstDash val="solid"/>
                      <a:round/>
                      <a:headEnd type="none" w="med" len="med"/>
                      <a:tailEnd type="none" w="med" len="med"/>
                    </a:lnB>
                    <a:solidFill>
                      <a:schemeClr val="bg1"/>
                    </a:solidFill>
                  </a:tcPr>
                </a:tc>
                <a:extLst>
                  <a:ext uri="{0D108BD9-81ED-4DB2-BD59-A6C34878D82A}">
                    <a16:rowId xmlns:a16="http://schemas.microsoft.com/office/drawing/2014/main" val="3105493904"/>
                  </a:ext>
                </a:extLst>
              </a:tr>
            </a:tbl>
          </a:graphicData>
        </a:graphic>
      </p:graphicFrame>
      <p:cxnSp>
        <p:nvCxnSpPr>
          <p:cNvPr id="5" name="直線コネクタ 4">
            <a:extLst>
              <a:ext uri="{FF2B5EF4-FFF2-40B4-BE49-F238E27FC236}">
                <a16:creationId xmlns:a16="http://schemas.microsoft.com/office/drawing/2014/main" id="{DA8377EA-A406-8422-052E-843131FAB458}"/>
              </a:ext>
            </a:extLst>
          </p:cNvPr>
          <p:cNvCxnSpPr>
            <a:cxnSpLocks/>
          </p:cNvCxnSpPr>
          <p:nvPr/>
        </p:nvCxnSpPr>
        <p:spPr bwMode="auto">
          <a:xfrm>
            <a:off x="4682043" y="2430162"/>
            <a:ext cx="0" cy="152717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6" name="グループ化 5">
            <a:extLst>
              <a:ext uri="{FF2B5EF4-FFF2-40B4-BE49-F238E27FC236}">
                <a16:creationId xmlns:a16="http://schemas.microsoft.com/office/drawing/2014/main" id="{795460F9-2151-B9D5-D325-7590DD591A73}"/>
              </a:ext>
            </a:extLst>
          </p:cNvPr>
          <p:cNvGrpSpPr/>
          <p:nvPr/>
        </p:nvGrpSpPr>
        <p:grpSpPr>
          <a:xfrm>
            <a:off x="4641821" y="4073531"/>
            <a:ext cx="135318" cy="183936"/>
            <a:chOff x="3088640" y="3272391"/>
            <a:chExt cx="198120" cy="202330"/>
          </a:xfrm>
        </p:grpSpPr>
        <p:cxnSp>
          <p:nvCxnSpPr>
            <p:cNvPr id="13" name="直線コネクタ 12">
              <a:extLst>
                <a:ext uri="{FF2B5EF4-FFF2-40B4-BE49-F238E27FC236}">
                  <a16:creationId xmlns:a16="http://schemas.microsoft.com/office/drawing/2014/main" id="{EC544B54-D10D-D15C-5D01-87D2000EC180}"/>
                </a:ext>
              </a:extLst>
            </p:cNvPr>
            <p:cNvCxnSpPr/>
            <p:nvPr/>
          </p:nvCxnSpPr>
          <p:spPr bwMode="auto">
            <a:xfrm>
              <a:off x="3088640" y="3272391"/>
              <a:ext cx="198120" cy="11088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7" name="直線コネクタ 16">
              <a:extLst>
                <a:ext uri="{FF2B5EF4-FFF2-40B4-BE49-F238E27FC236}">
                  <a16:creationId xmlns:a16="http://schemas.microsoft.com/office/drawing/2014/main" id="{8BACEEFD-E2E0-0450-E150-05E59E3439D3}"/>
                </a:ext>
              </a:extLst>
            </p:cNvPr>
            <p:cNvCxnSpPr/>
            <p:nvPr/>
          </p:nvCxnSpPr>
          <p:spPr bwMode="auto">
            <a:xfrm flipH="1">
              <a:off x="3088640" y="3383280"/>
              <a:ext cx="198120" cy="91441"/>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cxnSp>
        <p:nvCxnSpPr>
          <p:cNvPr id="20" name="直線コネクタ 19">
            <a:extLst>
              <a:ext uri="{FF2B5EF4-FFF2-40B4-BE49-F238E27FC236}">
                <a16:creationId xmlns:a16="http://schemas.microsoft.com/office/drawing/2014/main" id="{98852A41-43B0-F3DA-733C-F4CE5EDE12C1}"/>
              </a:ext>
            </a:extLst>
          </p:cNvPr>
          <p:cNvCxnSpPr>
            <a:cxnSpLocks/>
          </p:cNvCxnSpPr>
          <p:nvPr/>
        </p:nvCxnSpPr>
        <p:spPr bwMode="auto">
          <a:xfrm>
            <a:off x="4682043" y="4400550"/>
            <a:ext cx="0" cy="1613072"/>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21" name="四角形: 角を丸くする 20">
            <a:extLst>
              <a:ext uri="{FF2B5EF4-FFF2-40B4-BE49-F238E27FC236}">
                <a16:creationId xmlns:a16="http://schemas.microsoft.com/office/drawing/2014/main" id="{840EBA86-B8A8-B6C5-9D74-9596D102A27A}"/>
              </a:ext>
            </a:extLst>
          </p:cNvPr>
          <p:cNvSpPr/>
          <p:nvPr/>
        </p:nvSpPr>
        <p:spPr>
          <a:xfrm>
            <a:off x="465667" y="1236134"/>
            <a:ext cx="1379609" cy="5249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latin typeface="Yu Gothic UI" panose="020B0500000000000000" pitchFamily="50" charset="-128"/>
                <a:ea typeface="Yu Gothic UI" panose="020B0500000000000000" pitchFamily="50" charset="-128"/>
              </a:rPr>
              <a:t>対象処理区</a:t>
            </a:r>
          </a:p>
        </p:txBody>
      </p:sp>
      <p:sp>
        <p:nvSpPr>
          <p:cNvPr id="22" name="四角形: 角を丸くする 21">
            <a:extLst>
              <a:ext uri="{FF2B5EF4-FFF2-40B4-BE49-F238E27FC236}">
                <a16:creationId xmlns:a16="http://schemas.microsoft.com/office/drawing/2014/main" id="{C153C53D-C8BF-857A-A9ED-9CFC80A2E3B7}"/>
              </a:ext>
            </a:extLst>
          </p:cNvPr>
          <p:cNvSpPr/>
          <p:nvPr/>
        </p:nvSpPr>
        <p:spPr>
          <a:xfrm>
            <a:off x="2141586" y="1236134"/>
            <a:ext cx="6536747" cy="52493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a:solidFill>
                  <a:schemeClr val="tx1"/>
                </a:solidFill>
                <a:latin typeface="Yu Gothic UI" panose="020B0500000000000000" pitchFamily="50" charset="-128"/>
                <a:ea typeface="Yu Gothic UI" panose="020B0500000000000000" pitchFamily="50" charset="-128"/>
              </a:rPr>
              <a:t>北部処理区（処理場のみを対象）</a:t>
            </a:r>
          </a:p>
        </p:txBody>
      </p:sp>
      <p:graphicFrame>
        <p:nvGraphicFramePr>
          <p:cNvPr id="25" name="表 24">
            <a:extLst>
              <a:ext uri="{FF2B5EF4-FFF2-40B4-BE49-F238E27FC236}">
                <a16:creationId xmlns:a16="http://schemas.microsoft.com/office/drawing/2014/main" id="{E8ED05E1-36E7-0072-83E2-F40D4F47129A}"/>
              </a:ext>
            </a:extLst>
          </p:cNvPr>
          <p:cNvGraphicFramePr>
            <a:graphicFrameLocks noGrp="1"/>
          </p:cNvGraphicFramePr>
          <p:nvPr>
            <p:extLst>
              <p:ext uri="{D42A27DB-BD31-4B8C-83A1-F6EECF244321}">
                <p14:modId xmlns:p14="http://schemas.microsoft.com/office/powerpoint/2010/main" val="1175965345"/>
              </p:ext>
            </p:extLst>
          </p:nvPr>
        </p:nvGraphicFramePr>
        <p:xfrm>
          <a:off x="5303268" y="2324225"/>
          <a:ext cx="3375065" cy="3755299"/>
        </p:xfrm>
        <a:graphic>
          <a:graphicData uri="http://schemas.openxmlformats.org/drawingml/2006/table">
            <a:tbl>
              <a:tblPr firstRow="1" bandRow="1">
                <a:tableStyleId>{5940675A-B579-460E-94D1-54222C63F5DA}</a:tableStyleId>
              </a:tblPr>
              <a:tblGrid>
                <a:gridCol w="3375065">
                  <a:extLst>
                    <a:ext uri="{9D8B030D-6E8A-4147-A177-3AD203B41FA5}">
                      <a16:colId xmlns:a16="http://schemas.microsoft.com/office/drawing/2014/main" val="1594920105"/>
                    </a:ext>
                  </a:extLst>
                </a:gridCol>
              </a:tblGrid>
              <a:tr h="509591">
                <a:tc>
                  <a:txBody>
                    <a:bodyPr/>
                    <a:lstStyle/>
                    <a:p>
                      <a:pPr algn="ctr">
                        <a:lnSpc>
                          <a:spcPts val="1000"/>
                        </a:lnSpc>
                      </a:pPr>
                      <a:r>
                        <a:rPr kumimoji="1" lang="ja-JP" altLang="en-US" sz="1200" b="1" dirty="0">
                          <a:solidFill>
                            <a:schemeClr val="accent1"/>
                          </a:solidFill>
                          <a:latin typeface="Yu Gothic UI" panose="020B0500000000000000" pitchFamily="50" charset="-128"/>
                          <a:ea typeface="Yu Gothic UI" panose="020B0500000000000000" pitchFamily="50" charset="-128"/>
                        </a:rPr>
                        <a:t>選定方針</a:t>
                      </a:r>
                      <a:endParaRPr kumimoji="1" lang="en-US" altLang="ja-JP" sz="1200" b="1" dirty="0">
                        <a:solidFill>
                          <a:schemeClr val="accent1"/>
                        </a:solidFill>
                        <a:latin typeface="Yu Gothic UI" panose="020B0500000000000000" pitchFamily="50" charset="-128"/>
                        <a:ea typeface="Yu Gothic UI" panose="020B0500000000000000" pitchFamily="50" charset="-128"/>
                      </a:endParaRP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T w="28575" cap="flat" cmpd="sng" algn="ctr">
                      <a:solidFill>
                        <a:srgbClr val="001964"/>
                      </a:solidFill>
                      <a:prstDash val="solid"/>
                      <a:round/>
                      <a:headEnd type="none" w="med" len="med"/>
                      <a:tailEnd type="none" w="med" len="med"/>
                    </a:lnT>
                    <a:solidFill>
                      <a:schemeClr val="accent1">
                        <a:lumMod val="10000"/>
                        <a:lumOff val="90000"/>
                      </a:schemeClr>
                    </a:solidFill>
                  </a:tcPr>
                </a:tc>
                <a:extLst>
                  <a:ext uri="{0D108BD9-81ED-4DB2-BD59-A6C34878D82A}">
                    <a16:rowId xmlns:a16="http://schemas.microsoft.com/office/drawing/2014/main" val="1168505146"/>
                  </a:ext>
                </a:extLst>
              </a:tr>
              <a:tr h="3245708">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n"/>
                        <a:tabLst/>
                        <a:defRPr/>
                      </a:pPr>
                      <a:r>
                        <a:rPr kumimoji="1" lang="ja-JP" altLang="en-US" sz="1200" b="1" dirty="0">
                          <a:solidFill>
                            <a:schemeClr val="accent1"/>
                          </a:solidFill>
                          <a:latin typeface="Yu Gothic UI" panose="020B0500000000000000" pitchFamily="50" charset="-128"/>
                          <a:ea typeface="Yu Gothic UI" panose="020B0500000000000000" pitchFamily="50" charset="-128"/>
                        </a:rPr>
                        <a:t>北部処理区（処理場のみ）を対象処理区とする。</a:t>
                      </a:r>
                      <a:endParaRPr kumimoji="1" lang="en-US" altLang="ja-JP" sz="1200" b="1" dirty="0">
                        <a:solidFill>
                          <a:schemeClr val="accent1"/>
                        </a:solidFill>
                        <a:latin typeface="Yu Gothic UI" panose="020B0500000000000000" pitchFamily="50" charset="-128"/>
                        <a:ea typeface="Yu Gothic UI" panose="020B0500000000000000" pitchFamily="50" charset="-128"/>
                      </a:endParaRPr>
                    </a:p>
                    <a:p>
                      <a:pPr marL="0" marR="0" lvl="0" indent="0" algn="l" defTabSz="914400" rtl="0" eaLnBrk="1" fontAlgn="auto" latinLnBrk="0" hangingPunct="1">
                        <a:lnSpc>
                          <a:spcPts val="1500"/>
                        </a:lnSpc>
                        <a:spcBef>
                          <a:spcPts val="0"/>
                        </a:spcBef>
                        <a:spcAft>
                          <a:spcPts val="0"/>
                        </a:spcAft>
                        <a:buClrTx/>
                        <a:buSzTx/>
                        <a:buFont typeface="Wingdings" panose="05000000000000000000" pitchFamily="2" charset="2"/>
                        <a:buNone/>
                        <a:tabLst/>
                        <a:defRPr/>
                      </a:pPr>
                      <a:endParaRPr kumimoji="1" lang="en-US" altLang="ja-JP" sz="1200" b="1" dirty="0">
                        <a:solidFill>
                          <a:schemeClr val="accent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200" b="0" dirty="0">
                          <a:solidFill>
                            <a:schemeClr val="accent1"/>
                          </a:solidFill>
                          <a:latin typeface="Yu Gothic UI" panose="020B0500000000000000" pitchFamily="50" charset="-128"/>
                          <a:ea typeface="Yu Gothic UI" panose="020B0500000000000000" pitchFamily="50" charset="-128"/>
                        </a:rPr>
                        <a:t>現在の下水道施設の維持管理状況踏まえ、処理場が位置する北部処理区のみを導入対象とすべきとの回答があった。</a:t>
                      </a:r>
                      <a:endParaRPr kumimoji="1" lang="en-US" altLang="ja-JP" sz="1200" b="0" dirty="0">
                        <a:solidFill>
                          <a:schemeClr val="accent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200" b="0" dirty="0">
                          <a:solidFill>
                            <a:schemeClr val="accent1"/>
                          </a:solidFill>
                          <a:latin typeface="Yu Gothic UI" panose="020B0500000000000000" pitchFamily="50" charset="-128"/>
                          <a:ea typeface="Yu Gothic UI" panose="020B0500000000000000" pitchFamily="50" charset="-128"/>
                        </a:rPr>
                        <a:t>北部処理区の管路、壬生処理区については、管路の維持管理情報の充足、地元企業同士もしくは地元企業と地元外企業での連携体制構築がされた後、将来的な導入を検討する。</a:t>
                      </a:r>
                      <a:endParaRPr kumimoji="1" lang="en-US" altLang="ja-JP" sz="1200" b="0" dirty="0">
                        <a:solidFill>
                          <a:schemeClr val="accent1"/>
                        </a:solidFill>
                        <a:latin typeface="Yu Gothic UI" panose="020B0500000000000000" pitchFamily="50" charset="-128"/>
                        <a:ea typeface="Yu Gothic UI" panose="020B0500000000000000" pitchFamily="50" charset="-128"/>
                      </a:endParaRP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B w="28575" cap="flat" cmpd="sng" algn="ctr">
                      <a:solidFill>
                        <a:srgbClr val="001964"/>
                      </a:solidFill>
                      <a:prstDash val="solid"/>
                      <a:round/>
                      <a:headEnd type="none" w="med" len="med"/>
                      <a:tailEnd type="none" w="med" len="med"/>
                    </a:lnB>
                    <a:solidFill>
                      <a:schemeClr val="bg1"/>
                    </a:solidFill>
                  </a:tcPr>
                </a:tc>
                <a:extLst>
                  <a:ext uri="{0D108BD9-81ED-4DB2-BD59-A6C34878D82A}">
                    <a16:rowId xmlns:a16="http://schemas.microsoft.com/office/drawing/2014/main" val="3105493904"/>
                  </a:ext>
                </a:extLst>
              </a:tr>
            </a:tbl>
          </a:graphicData>
        </a:graphic>
      </p:graphicFrame>
      <p:cxnSp>
        <p:nvCxnSpPr>
          <p:cNvPr id="27" name="直線コネクタ 26">
            <a:extLst>
              <a:ext uri="{FF2B5EF4-FFF2-40B4-BE49-F238E27FC236}">
                <a16:creationId xmlns:a16="http://schemas.microsoft.com/office/drawing/2014/main" id="{A0F95A8E-66AE-60FC-7EC9-DA68AA22C05E}"/>
              </a:ext>
            </a:extLst>
          </p:cNvPr>
          <p:cNvCxnSpPr>
            <a:cxnSpLocks/>
          </p:cNvCxnSpPr>
          <p:nvPr/>
        </p:nvCxnSpPr>
        <p:spPr bwMode="auto">
          <a:xfrm>
            <a:off x="4682043" y="2430162"/>
            <a:ext cx="0" cy="152717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28" name="グループ化 27">
            <a:extLst>
              <a:ext uri="{FF2B5EF4-FFF2-40B4-BE49-F238E27FC236}">
                <a16:creationId xmlns:a16="http://schemas.microsoft.com/office/drawing/2014/main" id="{E4840C92-ABDB-53C1-9AFE-DFAEB4E5C593}"/>
              </a:ext>
            </a:extLst>
          </p:cNvPr>
          <p:cNvGrpSpPr/>
          <p:nvPr/>
        </p:nvGrpSpPr>
        <p:grpSpPr>
          <a:xfrm>
            <a:off x="4641821" y="4073531"/>
            <a:ext cx="135318" cy="183936"/>
            <a:chOff x="3088640" y="3272391"/>
            <a:chExt cx="198120" cy="202330"/>
          </a:xfrm>
        </p:grpSpPr>
        <p:cxnSp>
          <p:nvCxnSpPr>
            <p:cNvPr id="29" name="直線コネクタ 28">
              <a:extLst>
                <a:ext uri="{FF2B5EF4-FFF2-40B4-BE49-F238E27FC236}">
                  <a16:creationId xmlns:a16="http://schemas.microsoft.com/office/drawing/2014/main" id="{9958947B-6899-639E-0978-0B78410C3A39}"/>
                </a:ext>
              </a:extLst>
            </p:cNvPr>
            <p:cNvCxnSpPr/>
            <p:nvPr/>
          </p:nvCxnSpPr>
          <p:spPr bwMode="auto">
            <a:xfrm>
              <a:off x="3088640" y="3272391"/>
              <a:ext cx="198120" cy="11088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0" name="直線コネクタ 29">
              <a:extLst>
                <a:ext uri="{FF2B5EF4-FFF2-40B4-BE49-F238E27FC236}">
                  <a16:creationId xmlns:a16="http://schemas.microsoft.com/office/drawing/2014/main" id="{D3F3EC61-0DE5-529B-D6F5-F43509455224}"/>
                </a:ext>
              </a:extLst>
            </p:cNvPr>
            <p:cNvCxnSpPr/>
            <p:nvPr/>
          </p:nvCxnSpPr>
          <p:spPr bwMode="auto">
            <a:xfrm flipH="1">
              <a:off x="3088640" y="3383280"/>
              <a:ext cx="198120" cy="91441"/>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cxnSp>
        <p:nvCxnSpPr>
          <p:cNvPr id="31" name="直線コネクタ 30">
            <a:extLst>
              <a:ext uri="{FF2B5EF4-FFF2-40B4-BE49-F238E27FC236}">
                <a16:creationId xmlns:a16="http://schemas.microsoft.com/office/drawing/2014/main" id="{55F982BB-F9F5-D45A-E603-F64839F077F5}"/>
              </a:ext>
            </a:extLst>
          </p:cNvPr>
          <p:cNvCxnSpPr>
            <a:cxnSpLocks/>
          </p:cNvCxnSpPr>
          <p:nvPr/>
        </p:nvCxnSpPr>
        <p:spPr bwMode="auto">
          <a:xfrm>
            <a:off x="4682043" y="4400550"/>
            <a:ext cx="0" cy="1613072"/>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32" name="グループ化 31">
            <a:extLst>
              <a:ext uri="{FF2B5EF4-FFF2-40B4-BE49-F238E27FC236}">
                <a16:creationId xmlns:a16="http://schemas.microsoft.com/office/drawing/2014/main" id="{B1C92CC3-42FE-D982-A47E-8D3C84C79873}"/>
              </a:ext>
            </a:extLst>
          </p:cNvPr>
          <p:cNvGrpSpPr/>
          <p:nvPr/>
        </p:nvGrpSpPr>
        <p:grpSpPr>
          <a:xfrm>
            <a:off x="6219711" y="2430162"/>
            <a:ext cx="266700" cy="266700"/>
            <a:chOff x="1638297" y="495299"/>
            <a:chExt cx="1080175" cy="1080175"/>
          </a:xfrm>
        </p:grpSpPr>
        <p:sp>
          <p:nvSpPr>
            <p:cNvPr id="33" name="フリーフォーム: 図形 32">
              <a:extLst>
                <a:ext uri="{FF2B5EF4-FFF2-40B4-BE49-F238E27FC236}">
                  <a16:creationId xmlns:a16="http://schemas.microsoft.com/office/drawing/2014/main" id="{9F319FB9-8998-18A3-F834-85086192DE0C}"/>
                </a:ext>
              </a:extLst>
            </p:cNvPr>
            <p:cNvSpPr/>
            <p:nvPr/>
          </p:nvSpPr>
          <p:spPr>
            <a:xfrm rot="18900000">
              <a:off x="1638297" y="495299"/>
              <a:ext cx="1080175" cy="1080175"/>
            </a:xfrm>
            <a:custGeom>
              <a:avLst/>
              <a:gdLst>
                <a:gd name="connsiteX0" fmla="*/ 1080176 w 1080175"/>
                <a:gd name="connsiteY0" fmla="*/ 540088 h 1080175"/>
                <a:gd name="connsiteX1" fmla="*/ 540088 w 1080175"/>
                <a:gd name="connsiteY1" fmla="*/ 1080176 h 1080175"/>
                <a:gd name="connsiteX2" fmla="*/ 0 w 1080175"/>
                <a:gd name="connsiteY2" fmla="*/ 540088 h 1080175"/>
                <a:gd name="connsiteX3" fmla="*/ 540088 w 1080175"/>
                <a:gd name="connsiteY3" fmla="*/ 0 h 1080175"/>
                <a:gd name="connsiteX4" fmla="*/ 1080176 w 1080175"/>
                <a:gd name="connsiteY4" fmla="*/ 540088 h 108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75" h="1080175">
                  <a:moveTo>
                    <a:pt x="1080176" y="540088"/>
                  </a:moveTo>
                  <a:cubicBezTo>
                    <a:pt x="1080176" y="838370"/>
                    <a:pt x="838370" y="1080176"/>
                    <a:pt x="540088" y="1080176"/>
                  </a:cubicBezTo>
                  <a:cubicBezTo>
                    <a:pt x="241806" y="1080176"/>
                    <a:pt x="0" y="838370"/>
                    <a:pt x="0" y="540088"/>
                  </a:cubicBezTo>
                  <a:cubicBezTo>
                    <a:pt x="0" y="241806"/>
                    <a:pt x="241806" y="0"/>
                    <a:pt x="540088" y="0"/>
                  </a:cubicBezTo>
                  <a:cubicBezTo>
                    <a:pt x="838370" y="0"/>
                    <a:pt x="1080176" y="241806"/>
                    <a:pt x="1080176" y="540088"/>
                  </a:cubicBezTo>
                  <a:close/>
                </a:path>
              </a:pathLst>
            </a:custGeom>
            <a:solidFill>
              <a:srgbClr val="001964"/>
            </a:solidFill>
            <a:ln w="0" cap="flat">
              <a:noFill/>
              <a:prstDash val="solid"/>
              <a:miter/>
            </a:ln>
          </p:spPr>
          <p:txBody>
            <a:bodyPr rtlCol="0" anchor="ctr"/>
            <a:lstStyle/>
            <a:p>
              <a:endParaRPr lang="ja-JP" altLang="en-US">
                <a:latin typeface="Yu Gothic UI" panose="020B0500000000000000" pitchFamily="50" charset="-128"/>
                <a:ea typeface="Yu Gothic UI" panose="020B0500000000000000" pitchFamily="50" charset="-128"/>
              </a:endParaRPr>
            </a:p>
          </p:txBody>
        </p:sp>
        <p:sp>
          <p:nvSpPr>
            <p:cNvPr id="34" name="フリーフォーム: 図形 33">
              <a:extLst>
                <a:ext uri="{FF2B5EF4-FFF2-40B4-BE49-F238E27FC236}">
                  <a16:creationId xmlns:a16="http://schemas.microsoft.com/office/drawing/2014/main" id="{053AFC50-C57C-4F85-F47B-2727FBD7015C}"/>
                </a:ext>
              </a:extLst>
            </p:cNvPr>
            <p:cNvSpPr/>
            <p:nvPr/>
          </p:nvSpPr>
          <p:spPr>
            <a:xfrm>
              <a:off x="1824266" y="758690"/>
              <a:ext cx="708259" cy="553412"/>
            </a:xfrm>
            <a:custGeom>
              <a:avLst/>
              <a:gdLst>
                <a:gd name="connsiteX0" fmla="*/ 258008 w 708259"/>
                <a:gd name="connsiteY0" fmla="*/ 553412 h 553412"/>
                <a:gd name="connsiteX1" fmla="*/ 0 w 708259"/>
                <a:gd name="connsiteY1" fmla="*/ 295124 h 553412"/>
                <a:gd name="connsiteX2" fmla="*/ 103161 w 708259"/>
                <a:gd name="connsiteY2" fmla="*/ 191945 h 553412"/>
                <a:gd name="connsiteX3" fmla="*/ 258148 w 708259"/>
                <a:gd name="connsiteY3" fmla="*/ 346915 h 553412"/>
                <a:gd name="connsiteX4" fmla="*/ 605063 w 708259"/>
                <a:gd name="connsiteY4" fmla="*/ 0 h 553412"/>
                <a:gd name="connsiteX5" fmla="*/ 708259 w 708259"/>
                <a:gd name="connsiteY5" fmla="*/ 103179 h 553412"/>
                <a:gd name="connsiteX6" fmla="*/ 258008 w 708259"/>
                <a:gd name="connsiteY6" fmla="*/ 553412 h 553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259" h="553412">
                  <a:moveTo>
                    <a:pt x="258008" y="553412"/>
                  </a:moveTo>
                  <a:lnTo>
                    <a:pt x="0" y="295124"/>
                  </a:lnTo>
                  <a:lnTo>
                    <a:pt x="103161" y="191945"/>
                  </a:lnTo>
                  <a:lnTo>
                    <a:pt x="258148" y="346915"/>
                  </a:lnTo>
                  <a:lnTo>
                    <a:pt x="605063" y="0"/>
                  </a:lnTo>
                  <a:lnTo>
                    <a:pt x="708259" y="103179"/>
                  </a:lnTo>
                  <a:lnTo>
                    <a:pt x="258008" y="553412"/>
                  </a:lnTo>
                  <a:close/>
                </a:path>
              </a:pathLst>
            </a:custGeom>
            <a:solidFill>
              <a:srgbClr val="FFFFFF"/>
            </a:solidFill>
            <a:ln w="0" cap="flat">
              <a:noFill/>
              <a:prstDash val="solid"/>
              <a:miter/>
            </a:ln>
          </p:spPr>
          <p:txBody>
            <a:bodyPr rtlCol="0" anchor="ctr"/>
            <a:lstStyle/>
            <a:p>
              <a:endParaRPr lang="ja-JP" altLang="en-US">
                <a:latin typeface="Yu Gothic UI" panose="020B0500000000000000" pitchFamily="50" charset="-128"/>
                <a:ea typeface="Yu Gothic UI" panose="020B0500000000000000" pitchFamily="50" charset="-128"/>
              </a:endParaRPr>
            </a:p>
          </p:txBody>
        </p:sp>
      </p:grpSp>
      <p:graphicFrame>
        <p:nvGraphicFramePr>
          <p:cNvPr id="7" name="表 6">
            <a:extLst>
              <a:ext uri="{FF2B5EF4-FFF2-40B4-BE49-F238E27FC236}">
                <a16:creationId xmlns:a16="http://schemas.microsoft.com/office/drawing/2014/main" id="{A2C80CEA-35D5-0F7E-2F07-3E7A764A3859}"/>
              </a:ext>
            </a:extLst>
          </p:cNvPr>
          <p:cNvGraphicFramePr>
            <a:graphicFrameLocks noGrp="1"/>
          </p:cNvGraphicFramePr>
          <p:nvPr>
            <p:extLst>
              <p:ext uri="{D42A27DB-BD31-4B8C-83A1-F6EECF244321}">
                <p14:modId xmlns:p14="http://schemas.microsoft.com/office/powerpoint/2010/main" val="2141094963"/>
              </p:ext>
            </p:extLst>
          </p:nvPr>
        </p:nvGraphicFramePr>
        <p:xfrm>
          <a:off x="803418" y="2323071"/>
          <a:ext cx="3375064" cy="3755298"/>
        </p:xfrm>
        <a:graphic>
          <a:graphicData uri="http://schemas.openxmlformats.org/drawingml/2006/table">
            <a:tbl>
              <a:tblPr firstRow="1" bandRow="1">
                <a:tableStyleId>{5940675A-B579-460E-94D1-54222C63F5DA}</a:tableStyleId>
              </a:tblPr>
              <a:tblGrid>
                <a:gridCol w="3375064">
                  <a:extLst>
                    <a:ext uri="{9D8B030D-6E8A-4147-A177-3AD203B41FA5}">
                      <a16:colId xmlns:a16="http://schemas.microsoft.com/office/drawing/2014/main" val="1594920105"/>
                    </a:ext>
                  </a:extLst>
                </a:gridCol>
              </a:tblGrid>
              <a:tr h="573139">
                <a:tc>
                  <a:txBody>
                    <a:bodyPr/>
                    <a:lstStyle/>
                    <a:p>
                      <a:pPr algn="ctr">
                        <a:lnSpc>
                          <a:spcPts val="1000"/>
                        </a:lnSpc>
                      </a:pPr>
                      <a:r>
                        <a:rPr kumimoji="1" lang="ja-JP" altLang="en-US" sz="1200" b="1" dirty="0">
                          <a:solidFill>
                            <a:schemeClr val="accent2"/>
                          </a:solidFill>
                          <a:latin typeface="Yu Gothic UI" panose="020B0500000000000000" pitchFamily="50" charset="-128"/>
                          <a:ea typeface="Yu Gothic UI" panose="020B0500000000000000" pitchFamily="50" charset="-128"/>
                        </a:rPr>
                        <a:t>主な調査結果</a:t>
                      </a:r>
                    </a:p>
                  </a:txBody>
                  <a:tcPr marL="36000" marR="36000" anchor="ctr">
                    <a:solidFill>
                      <a:schemeClr val="accent2">
                        <a:lumMod val="20000"/>
                        <a:lumOff val="80000"/>
                      </a:schemeClr>
                    </a:solidFill>
                  </a:tcPr>
                </a:tc>
                <a:extLst>
                  <a:ext uri="{0D108BD9-81ED-4DB2-BD59-A6C34878D82A}">
                    <a16:rowId xmlns:a16="http://schemas.microsoft.com/office/drawing/2014/main" val="1168505146"/>
                  </a:ext>
                </a:extLst>
              </a:tr>
              <a:tr h="3182159">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p"/>
                        <a:tabLst/>
                        <a:defRPr/>
                      </a:pPr>
                      <a:r>
                        <a:rPr kumimoji="1" lang="ja-JP" altLang="en-US" sz="1200" b="1" dirty="0">
                          <a:solidFill>
                            <a:schemeClr val="tx1"/>
                          </a:solidFill>
                          <a:latin typeface="Yu Gothic UI" panose="020B0500000000000000" pitchFamily="50" charset="-128"/>
                          <a:ea typeface="Yu Gothic UI" panose="020B0500000000000000" pitchFamily="50" charset="-128"/>
                        </a:rPr>
                        <a:t>対象施設に伴う処理区選定（北部処理区）</a:t>
                      </a:r>
                      <a:endParaRPr kumimoji="1" lang="en-US" altLang="ja-JP" sz="1200" b="1" dirty="0">
                        <a:solidFill>
                          <a:schemeClr val="tx1"/>
                        </a:solidFill>
                        <a:latin typeface="Yu Gothic UI" panose="020B0500000000000000" pitchFamily="50" charset="-128"/>
                        <a:ea typeface="Yu Gothic UI" panose="020B0500000000000000" pitchFamily="50" charset="-128"/>
                      </a:endParaRPr>
                    </a:p>
                    <a:p>
                      <a:pPr marL="0" marR="0" lvl="0" indent="0" algn="l" defTabSz="914400" rtl="0" eaLnBrk="1" fontAlgn="auto" latinLnBrk="0" hangingPunct="1">
                        <a:lnSpc>
                          <a:spcPts val="1500"/>
                        </a:lnSpc>
                        <a:spcBef>
                          <a:spcPts val="0"/>
                        </a:spcBef>
                        <a:spcAft>
                          <a:spcPts val="0"/>
                        </a:spcAft>
                        <a:buClrTx/>
                        <a:buSzTx/>
                        <a:buFont typeface="Wingdings" panose="05000000000000000000" pitchFamily="2" charset="2"/>
                        <a:buNone/>
                        <a:tabLst/>
                        <a:defRPr/>
                      </a:pPr>
                      <a:endParaRPr kumimoji="1" lang="en-US" altLang="ja-JP" sz="1200" b="1" dirty="0">
                        <a:solidFill>
                          <a:schemeClr val="tx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050" b="0" dirty="0">
                          <a:solidFill>
                            <a:schemeClr val="tx1"/>
                          </a:solidFill>
                          <a:latin typeface="Yu Gothic UI" panose="020B0500000000000000" pitchFamily="50" charset="-128"/>
                          <a:ea typeface="Yu Gothic UI" panose="020B0500000000000000" pitchFamily="50" charset="-128"/>
                        </a:rPr>
                        <a:t>前頁で対象施設を処理場のみとしたいとの意見同様に、処理区についても処理場が位置する北部処理区のみを対象としたいとの意見を得た。</a:t>
                      </a:r>
                      <a:endParaRPr kumimoji="1" lang="en-US" altLang="ja-JP" sz="1050" b="0" dirty="0">
                        <a:solidFill>
                          <a:schemeClr val="tx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050" b="0" dirty="0">
                          <a:solidFill>
                            <a:schemeClr val="tx1"/>
                          </a:solidFill>
                          <a:latin typeface="Yu Gothic UI" panose="020B0500000000000000" pitchFamily="50" charset="-128"/>
                          <a:ea typeface="Yu Gothic UI" panose="020B0500000000000000" pitchFamily="50" charset="-128"/>
                        </a:rPr>
                        <a:t>現在の管路に係る維持管理情報が不足している状況を踏まえ、管路を対象とした北部処理区および壬生処理区を対象とすることは難しいとの意見を得た。</a:t>
                      </a:r>
                      <a:endParaRPr kumimoji="1" lang="en-US" altLang="ja-JP" sz="1050" b="0" dirty="0">
                        <a:solidFill>
                          <a:schemeClr val="tx1"/>
                        </a:solidFill>
                        <a:latin typeface="Yu Gothic UI" panose="020B0500000000000000" pitchFamily="50" charset="-128"/>
                        <a:ea typeface="Yu Gothic UI" panose="020B0500000000000000" pitchFamily="50" charset="-128"/>
                      </a:endParaRPr>
                    </a:p>
                  </a:txBody>
                  <a:tcPr marL="36000" marR="36000" anchor="ctr">
                    <a:solidFill>
                      <a:schemeClr val="bg1"/>
                    </a:solidFill>
                  </a:tcPr>
                </a:tc>
                <a:extLst>
                  <a:ext uri="{0D108BD9-81ED-4DB2-BD59-A6C34878D82A}">
                    <a16:rowId xmlns:a16="http://schemas.microsoft.com/office/drawing/2014/main" val="1141286328"/>
                  </a:ext>
                </a:extLst>
              </a:tr>
            </a:tbl>
          </a:graphicData>
        </a:graphic>
      </p:graphicFrame>
      <p:grpSp>
        <p:nvGrpSpPr>
          <p:cNvPr id="8" name="グループ化 7">
            <a:extLst>
              <a:ext uri="{FF2B5EF4-FFF2-40B4-BE49-F238E27FC236}">
                <a16:creationId xmlns:a16="http://schemas.microsoft.com/office/drawing/2014/main" id="{277B9A47-EA6F-0877-4E66-3956AD940471}"/>
              </a:ext>
            </a:extLst>
          </p:cNvPr>
          <p:cNvGrpSpPr/>
          <p:nvPr/>
        </p:nvGrpSpPr>
        <p:grpSpPr>
          <a:xfrm>
            <a:off x="1650139" y="2364549"/>
            <a:ext cx="380653" cy="427873"/>
            <a:chOff x="1608367" y="2031456"/>
            <a:chExt cx="460590" cy="517725"/>
          </a:xfrm>
        </p:grpSpPr>
        <p:pic>
          <p:nvPicPr>
            <p:cNvPr id="9" name="グラフィックス 8">
              <a:extLst>
                <a:ext uri="{FF2B5EF4-FFF2-40B4-BE49-F238E27FC236}">
                  <a16:creationId xmlns:a16="http://schemas.microsoft.com/office/drawing/2014/main" id="{6D319249-EBBC-917E-F52C-9F3C6E1E11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08367" y="2031456"/>
              <a:ext cx="312000" cy="432000"/>
            </a:xfrm>
            <a:prstGeom prst="rect">
              <a:avLst/>
            </a:prstGeom>
          </p:spPr>
        </p:pic>
        <p:pic>
          <p:nvPicPr>
            <p:cNvPr id="10" name="グラフィックス 9">
              <a:extLst>
                <a:ext uri="{FF2B5EF4-FFF2-40B4-BE49-F238E27FC236}">
                  <a16:creationId xmlns:a16="http://schemas.microsoft.com/office/drawing/2014/main" id="{17DD80CD-FBA8-C368-1293-7AF898B9C28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56957" y="2117181"/>
              <a:ext cx="312000" cy="432000"/>
            </a:xfrm>
            <a:prstGeom prst="rect">
              <a:avLst/>
            </a:prstGeom>
          </p:spPr>
        </p:pic>
      </p:grpSp>
    </p:spTree>
    <p:extLst>
      <p:ext uri="{BB962C8B-B14F-4D97-AF65-F5344CB8AC3E}">
        <p14:creationId xmlns:p14="http://schemas.microsoft.com/office/powerpoint/2010/main" val="3452917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BF91B-F6B7-5B0D-FF0A-28FEA5B0EBA9}"/>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24471E8C-9778-709D-4E07-ECBAE9B263C7}"/>
              </a:ext>
            </a:extLst>
          </p:cNvPr>
          <p:cNvSpPr>
            <a:spLocks noGrp="1"/>
          </p:cNvSpPr>
          <p:nvPr>
            <p:ph type="title"/>
          </p:nvPr>
        </p:nvSpPr>
        <p:spPr/>
        <p:txBody>
          <a:bodyPr/>
          <a:lstStyle/>
          <a:p>
            <a:r>
              <a:rPr lang="en-US" altLang="ja-JP" dirty="0"/>
              <a:t>4.</a:t>
            </a:r>
            <a:r>
              <a:rPr lang="ja-JP" altLang="en-US" dirty="0"/>
              <a:t>導入検討方針（案）</a:t>
            </a:r>
            <a:br>
              <a:rPr lang="en-US" altLang="ja-JP" dirty="0"/>
            </a:br>
            <a:r>
              <a:rPr lang="ja-JP" altLang="en-US" dirty="0"/>
              <a:t>　発注方式の選定</a:t>
            </a:r>
            <a:endParaRPr kumimoji="1" lang="ja-JP" altLang="en-US" dirty="0"/>
          </a:p>
        </p:txBody>
      </p:sp>
      <p:cxnSp>
        <p:nvCxnSpPr>
          <p:cNvPr id="5" name="直線コネクタ 4">
            <a:extLst>
              <a:ext uri="{FF2B5EF4-FFF2-40B4-BE49-F238E27FC236}">
                <a16:creationId xmlns:a16="http://schemas.microsoft.com/office/drawing/2014/main" id="{BD5E58D6-3692-86BD-69EE-ECD74F681879}"/>
              </a:ext>
            </a:extLst>
          </p:cNvPr>
          <p:cNvCxnSpPr>
            <a:cxnSpLocks/>
          </p:cNvCxnSpPr>
          <p:nvPr/>
        </p:nvCxnSpPr>
        <p:spPr bwMode="auto">
          <a:xfrm>
            <a:off x="4682043" y="2013602"/>
            <a:ext cx="0" cy="152717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6" name="グループ化 5">
            <a:extLst>
              <a:ext uri="{FF2B5EF4-FFF2-40B4-BE49-F238E27FC236}">
                <a16:creationId xmlns:a16="http://schemas.microsoft.com/office/drawing/2014/main" id="{590F2902-D05C-A115-C94E-8A27729E5A41}"/>
              </a:ext>
            </a:extLst>
          </p:cNvPr>
          <p:cNvGrpSpPr/>
          <p:nvPr/>
        </p:nvGrpSpPr>
        <p:grpSpPr>
          <a:xfrm>
            <a:off x="4639686" y="3820565"/>
            <a:ext cx="135318" cy="183936"/>
            <a:chOff x="3088640" y="3272391"/>
            <a:chExt cx="198120" cy="202330"/>
          </a:xfrm>
        </p:grpSpPr>
        <p:cxnSp>
          <p:nvCxnSpPr>
            <p:cNvPr id="13" name="直線コネクタ 12">
              <a:extLst>
                <a:ext uri="{FF2B5EF4-FFF2-40B4-BE49-F238E27FC236}">
                  <a16:creationId xmlns:a16="http://schemas.microsoft.com/office/drawing/2014/main" id="{4B0F7B4B-E123-83B9-E932-EB1DD08E6B3E}"/>
                </a:ext>
              </a:extLst>
            </p:cNvPr>
            <p:cNvCxnSpPr/>
            <p:nvPr/>
          </p:nvCxnSpPr>
          <p:spPr bwMode="auto">
            <a:xfrm>
              <a:off x="3088640" y="3272391"/>
              <a:ext cx="198120" cy="11088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7" name="直線コネクタ 16">
              <a:extLst>
                <a:ext uri="{FF2B5EF4-FFF2-40B4-BE49-F238E27FC236}">
                  <a16:creationId xmlns:a16="http://schemas.microsoft.com/office/drawing/2014/main" id="{A2A2FFBC-A298-EB27-3F76-4EA4F49C7A80}"/>
                </a:ext>
              </a:extLst>
            </p:cNvPr>
            <p:cNvCxnSpPr/>
            <p:nvPr/>
          </p:nvCxnSpPr>
          <p:spPr bwMode="auto">
            <a:xfrm flipH="1">
              <a:off x="3088640" y="3383280"/>
              <a:ext cx="198120" cy="91441"/>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cxnSp>
        <p:nvCxnSpPr>
          <p:cNvPr id="20" name="直線コネクタ 19">
            <a:extLst>
              <a:ext uri="{FF2B5EF4-FFF2-40B4-BE49-F238E27FC236}">
                <a16:creationId xmlns:a16="http://schemas.microsoft.com/office/drawing/2014/main" id="{23A9F1E7-FF24-DE9D-1E56-8813794A1D34}"/>
              </a:ext>
            </a:extLst>
          </p:cNvPr>
          <p:cNvCxnSpPr>
            <a:cxnSpLocks/>
          </p:cNvCxnSpPr>
          <p:nvPr/>
        </p:nvCxnSpPr>
        <p:spPr bwMode="auto">
          <a:xfrm>
            <a:off x="4682043" y="4400550"/>
            <a:ext cx="0" cy="1613072"/>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21" name="四角形: 角を丸くする 20">
            <a:extLst>
              <a:ext uri="{FF2B5EF4-FFF2-40B4-BE49-F238E27FC236}">
                <a16:creationId xmlns:a16="http://schemas.microsoft.com/office/drawing/2014/main" id="{020CF2C1-A81D-1F8B-65ED-A9E11AD0A49A}"/>
              </a:ext>
            </a:extLst>
          </p:cNvPr>
          <p:cNvSpPr/>
          <p:nvPr/>
        </p:nvSpPr>
        <p:spPr>
          <a:xfrm>
            <a:off x="465667" y="1236134"/>
            <a:ext cx="1379609" cy="5249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b="1">
                <a:latin typeface="Yu Gothic UI" panose="020B0500000000000000" pitchFamily="50" charset="-128"/>
                <a:ea typeface="Yu Gothic UI" panose="020B0500000000000000" pitchFamily="50" charset="-128"/>
              </a:rPr>
              <a:t>発注手法</a:t>
            </a:r>
            <a:endParaRPr kumimoji="1" lang="ja-JP" altLang="en-US" b="1">
              <a:latin typeface="Yu Gothic UI" panose="020B0500000000000000" pitchFamily="50" charset="-128"/>
              <a:ea typeface="Yu Gothic UI" panose="020B0500000000000000" pitchFamily="50" charset="-128"/>
            </a:endParaRPr>
          </a:p>
        </p:txBody>
      </p:sp>
      <p:sp>
        <p:nvSpPr>
          <p:cNvPr id="22" name="四角形: 角を丸くする 21">
            <a:extLst>
              <a:ext uri="{FF2B5EF4-FFF2-40B4-BE49-F238E27FC236}">
                <a16:creationId xmlns:a16="http://schemas.microsoft.com/office/drawing/2014/main" id="{B691C4A1-64F1-5C71-FE84-9C899F886CEF}"/>
              </a:ext>
            </a:extLst>
          </p:cNvPr>
          <p:cNvSpPr/>
          <p:nvPr/>
        </p:nvSpPr>
        <p:spPr>
          <a:xfrm>
            <a:off x="2141586" y="1236134"/>
            <a:ext cx="6536747" cy="52493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a:solidFill>
                  <a:schemeClr val="tx1"/>
                </a:solidFill>
                <a:latin typeface="Yu Gothic UI" panose="020B0500000000000000" pitchFamily="50" charset="-128"/>
                <a:ea typeface="Yu Gothic UI" panose="020B0500000000000000" pitchFamily="50" charset="-128"/>
              </a:rPr>
              <a:t>管理・更新一体マネジメント方式（レベル</a:t>
            </a:r>
            <a:r>
              <a:rPr kumimoji="1" lang="en-US" altLang="ja-JP" b="1">
                <a:solidFill>
                  <a:schemeClr val="tx1"/>
                </a:solidFill>
                <a:latin typeface="Yu Gothic UI" panose="020B0500000000000000" pitchFamily="50" charset="-128"/>
                <a:ea typeface="Yu Gothic UI" panose="020B0500000000000000" pitchFamily="50" charset="-128"/>
              </a:rPr>
              <a:t>3.5</a:t>
            </a:r>
            <a:r>
              <a:rPr kumimoji="1" lang="ja-JP" altLang="en-US" b="1">
                <a:solidFill>
                  <a:schemeClr val="tx1"/>
                </a:solidFill>
                <a:latin typeface="Yu Gothic UI" panose="020B0500000000000000" pitchFamily="50" charset="-128"/>
                <a:ea typeface="Yu Gothic UI" panose="020B0500000000000000" pitchFamily="50" charset="-128"/>
              </a:rPr>
              <a:t>）</a:t>
            </a:r>
            <a:br>
              <a:rPr kumimoji="1" lang="en-US" altLang="ja-JP" b="1">
                <a:solidFill>
                  <a:schemeClr val="tx1"/>
                </a:solidFill>
                <a:latin typeface="Yu Gothic UI" panose="020B0500000000000000" pitchFamily="50" charset="-128"/>
                <a:ea typeface="Yu Gothic UI" panose="020B0500000000000000" pitchFamily="50" charset="-128"/>
              </a:rPr>
            </a:br>
            <a:r>
              <a:rPr kumimoji="1" lang="ja-JP" altLang="en-US" b="1">
                <a:solidFill>
                  <a:schemeClr val="tx1"/>
                </a:solidFill>
                <a:latin typeface="Yu Gothic UI" panose="020B0500000000000000" pitchFamily="50" charset="-128"/>
                <a:ea typeface="Yu Gothic UI" panose="020B0500000000000000" pitchFamily="50" charset="-128"/>
              </a:rPr>
              <a:t>更新支援型　</a:t>
            </a:r>
            <a:r>
              <a:rPr kumimoji="1" lang="en-US" altLang="ja-JP" sz="1600" b="1">
                <a:solidFill>
                  <a:schemeClr val="tx1"/>
                </a:solidFill>
                <a:latin typeface="Yu Gothic UI" panose="020B0500000000000000" pitchFamily="50" charset="-128"/>
                <a:ea typeface="Yu Gothic UI" panose="020B0500000000000000" pitchFamily="50" charset="-128"/>
              </a:rPr>
              <a:t>※</a:t>
            </a:r>
            <a:r>
              <a:rPr kumimoji="1" lang="ja-JP" altLang="en-US" sz="1600" b="1">
                <a:solidFill>
                  <a:schemeClr val="tx1"/>
                </a:solidFill>
                <a:latin typeface="Yu Gothic UI" panose="020B0500000000000000" pitchFamily="50" charset="-128"/>
                <a:ea typeface="Yu Gothic UI" panose="020B0500000000000000" pitchFamily="50" charset="-128"/>
              </a:rPr>
              <a:t>コンストラクションマネジメント（</a:t>
            </a:r>
            <a:r>
              <a:rPr kumimoji="1" lang="en-US" altLang="ja-JP" sz="1600" b="1">
                <a:solidFill>
                  <a:schemeClr val="tx1"/>
                </a:solidFill>
                <a:latin typeface="Yu Gothic UI" panose="020B0500000000000000" pitchFamily="50" charset="-128"/>
                <a:ea typeface="Yu Gothic UI" panose="020B0500000000000000" pitchFamily="50" charset="-128"/>
              </a:rPr>
              <a:t>CM</a:t>
            </a:r>
            <a:r>
              <a:rPr kumimoji="1" lang="ja-JP" altLang="en-US" sz="1600" b="1">
                <a:solidFill>
                  <a:schemeClr val="tx1"/>
                </a:solidFill>
                <a:latin typeface="Yu Gothic UI" panose="020B0500000000000000" pitchFamily="50" charset="-128"/>
                <a:ea typeface="Yu Gothic UI" panose="020B0500000000000000" pitchFamily="50" charset="-128"/>
              </a:rPr>
              <a:t>）業務を含めない　</a:t>
            </a:r>
            <a:endParaRPr kumimoji="1" lang="ja-JP" altLang="en-US" b="1">
              <a:solidFill>
                <a:schemeClr val="tx1"/>
              </a:solidFill>
              <a:latin typeface="Yu Gothic UI" panose="020B0500000000000000" pitchFamily="50" charset="-128"/>
              <a:ea typeface="Yu Gothic UI" panose="020B0500000000000000" pitchFamily="50" charset="-128"/>
            </a:endParaRPr>
          </a:p>
        </p:txBody>
      </p:sp>
      <p:graphicFrame>
        <p:nvGraphicFramePr>
          <p:cNvPr id="7" name="表 6">
            <a:extLst>
              <a:ext uri="{FF2B5EF4-FFF2-40B4-BE49-F238E27FC236}">
                <a16:creationId xmlns:a16="http://schemas.microsoft.com/office/drawing/2014/main" id="{8643AE6B-0142-46BA-9A7C-771CE5B749E3}"/>
              </a:ext>
            </a:extLst>
          </p:cNvPr>
          <p:cNvGraphicFramePr>
            <a:graphicFrameLocks noGrp="1"/>
          </p:cNvGraphicFramePr>
          <p:nvPr>
            <p:extLst>
              <p:ext uri="{D42A27DB-BD31-4B8C-83A1-F6EECF244321}">
                <p14:modId xmlns:p14="http://schemas.microsoft.com/office/powerpoint/2010/main" val="3341072084"/>
              </p:ext>
            </p:extLst>
          </p:nvPr>
        </p:nvGraphicFramePr>
        <p:xfrm>
          <a:off x="5303268" y="2373872"/>
          <a:ext cx="3375065" cy="3391718"/>
        </p:xfrm>
        <a:graphic>
          <a:graphicData uri="http://schemas.openxmlformats.org/drawingml/2006/table">
            <a:tbl>
              <a:tblPr firstRow="1" bandRow="1">
                <a:tableStyleId>{5940675A-B579-460E-94D1-54222C63F5DA}</a:tableStyleId>
              </a:tblPr>
              <a:tblGrid>
                <a:gridCol w="3375065">
                  <a:extLst>
                    <a:ext uri="{9D8B030D-6E8A-4147-A177-3AD203B41FA5}">
                      <a16:colId xmlns:a16="http://schemas.microsoft.com/office/drawing/2014/main" val="1594920105"/>
                    </a:ext>
                  </a:extLst>
                </a:gridCol>
              </a:tblGrid>
              <a:tr h="585745">
                <a:tc>
                  <a:txBody>
                    <a:bodyPr/>
                    <a:lstStyle/>
                    <a:p>
                      <a:pPr algn="ctr">
                        <a:lnSpc>
                          <a:spcPts val="1000"/>
                        </a:lnSpc>
                      </a:pPr>
                      <a:r>
                        <a:rPr kumimoji="1" lang="ja-JP" altLang="en-US" sz="1200" b="1">
                          <a:solidFill>
                            <a:schemeClr val="accent1"/>
                          </a:solidFill>
                          <a:latin typeface="Yu Gothic UI" panose="020B0500000000000000" pitchFamily="50" charset="-128"/>
                          <a:ea typeface="Yu Gothic UI" panose="020B0500000000000000" pitchFamily="50" charset="-128"/>
                        </a:rPr>
                        <a:t>選定方針</a:t>
                      </a:r>
                      <a:endParaRPr kumimoji="1" lang="en-US" altLang="ja-JP" sz="1200" b="1">
                        <a:solidFill>
                          <a:schemeClr val="accent1"/>
                        </a:solidFill>
                        <a:latin typeface="Yu Gothic UI" panose="020B0500000000000000" pitchFamily="50" charset="-128"/>
                        <a:ea typeface="Yu Gothic UI" panose="020B0500000000000000" pitchFamily="50" charset="-128"/>
                      </a:endParaRP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T w="28575" cap="flat" cmpd="sng" algn="ctr">
                      <a:solidFill>
                        <a:srgbClr val="001964"/>
                      </a:solidFill>
                      <a:prstDash val="solid"/>
                      <a:round/>
                      <a:headEnd type="none" w="med" len="med"/>
                      <a:tailEnd type="none" w="med" len="med"/>
                    </a:lnT>
                    <a:solidFill>
                      <a:schemeClr val="accent1">
                        <a:lumMod val="10000"/>
                        <a:lumOff val="90000"/>
                      </a:schemeClr>
                    </a:solidFill>
                  </a:tcPr>
                </a:tc>
                <a:extLst>
                  <a:ext uri="{0D108BD9-81ED-4DB2-BD59-A6C34878D82A}">
                    <a16:rowId xmlns:a16="http://schemas.microsoft.com/office/drawing/2014/main" val="1168505146"/>
                  </a:ext>
                </a:extLst>
              </a:tr>
              <a:tr h="2805973">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n"/>
                        <a:tabLst/>
                        <a:defRPr/>
                      </a:pPr>
                      <a:r>
                        <a:rPr kumimoji="1" lang="ja-JP" altLang="en-US" sz="1200" b="1" dirty="0">
                          <a:solidFill>
                            <a:schemeClr val="accent1"/>
                          </a:solidFill>
                          <a:latin typeface="Yu Gothic UI" panose="020B0500000000000000" pitchFamily="50" charset="-128"/>
                          <a:ea typeface="Yu Gothic UI" panose="020B0500000000000000" pitchFamily="50" charset="-128"/>
                        </a:rPr>
                        <a:t>処理場を対象とした管理・更新一体マネジメント方式（レベル</a:t>
                      </a:r>
                      <a:r>
                        <a:rPr kumimoji="1" lang="en-US" altLang="ja-JP" sz="1200" b="1" dirty="0">
                          <a:solidFill>
                            <a:schemeClr val="accent1"/>
                          </a:solidFill>
                          <a:latin typeface="Yu Gothic UI" panose="020B0500000000000000" pitchFamily="50" charset="-128"/>
                          <a:ea typeface="Yu Gothic UI" panose="020B0500000000000000" pitchFamily="50" charset="-128"/>
                        </a:rPr>
                        <a:t>3.5</a:t>
                      </a:r>
                      <a:r>
                        <a:rPr kumimoji="1" lang="ja-JP" altLang="en-US" sz="1200" b="1" dirty="0">
                          <a:solidFill>
                            <a:schemeClr val="accent1"/>
                          </a:solidFill>
                          <a:latin typeface="Yu Gothic UI" panose="020B0500000000000000" pitchFamily="50" charset="-128"/>
                          <a:ea typeface="Yu Gothic UI" panose="020B0500000000000000" pitchFamily="50" charset="-128"/>
                        </a:rPr>
                        <a:t>）更新支援型で導入する。</a:t>
                      </a:r>
                      <a:endParaRPr kumimoji="1" lang="en-US" altLang="ja-JP" sz="1200" b="1" dirty="0">
                        <a:solidFill>
                          <a:schemeClr val="accent1"/>
                        </a:solidFill>
                        <a:latin typeface="Yu Gothic UI" panose="020B0500000000000000" pitchFamily="50" charset="-128"/>
                        <a:ea typeface="Yu Gothic UI" panose="020B0500000000000000" pitchFamily="50" charset="-128"/>
                      </a:endParaRPr>
                    </a:p>
                    <a:p>
                      <a:pPr marL="0" marR="0" lvl="0" indent="0" algn="l" defTabSz="914400" rtl="0" eaLnBrk="1" fontAlgn="auto" latinLnBrk="0" hangingPunct="1">
                        <a:lnSpc>
                          <a:spcPts val="1500"/>
                        </a:lnSpc>
                        <a:spcBef>
                          <a:spcPts val="0"/>
                        </a:spcBef>
                        <a:spcAft>
                          <a:spcPts val="0"/>
                        </a:spcAft>
                        <a:buClrTx/>
                        <a:buSzTx/>
                        <a:buFont typeface="Wingdings" panose="05000000000000000000" pitchFamily="2" charset="2"/>
                        <a:buNone/>
                        <a:tabLst/>
                        <a:defRPr/>
                      </a:pPr>
                      <a:endParaRPr kumimoji="1" lang="en-US" altLang="ja-JP" sz="1200" b="1" dirty="0">
                        <a:solidFill>
                          <a:schemeClr val="accent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200" b="0" dirty="0">
                          <a:solidFill>
                            <a:schemeClr val="accent1"/>
                          </a:solidFill>
                          <a:latin typeface="Yu Gothic UI" panose="020B0500000000000000" pitchFamily="50" charset="-128"/>
                          <a:ea typeface="Yu Gothic UI" panose="020B0500000000000000" pitchFamily="50" charset="-128"/>
                        </a:rPr>
                        <a:t>民間事業者での対応可否踏まえ、更新支援型での導入とする。</a:t>
                      </a:r>
                      <a:endParaRPr kumimoji="1" lang="en-US" altLang="ja-JP" sz="1200" b="0" dirty="0">
                        <a:solidFill>
                          <a:schemeClr val="accent1"/>
                        </a:solidFill>
                        <a:latin typeface="Yu Gothic UI" panose="020B0500000000000000" pitchFamily="50" charset="-128"/>
                        <a:ea typeface="Yu Gothic UI" panose="020B0500000000000000" pitchFamily="50" charset="-128"/>
                      </a:endParaRP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B w="28575" cap="flat" cmpd="sng" algn="ctr">
                      <a:solidFill>
                        <a:srgbClr val="001964"/>
                      </a:solidFill>
                      <a:prstDash val="solid"/>
                      <a:round/>
                      <a:headEnd type="none" w="med" len="med"/>
                      <a:tailEnd type="none" w="med" len="med"/>
                    </a:lnB>
                    <a:solidFill>
                      <a:schemeClr val="bg1"/>
                    </a:solidFill>
                  </a:tcPr>
                </a:tc>
                <a:extLst>
                  <a:ext uri="{0D108BD9-81ED-4DB2-BD59-A6C34878D82A}">
                    <a16:rowId xmlns:a16="http://schemas.microsoft.com/office/drawing/2014/main" val="3105493904"/>
                  </a:ext>
                </a:extLst>
              </a:tr>
            </a:tbl>
          </a:graphicData>
        </a:graphic>
      </p:graphicFrame>
      <p:cxnSp>
        <p:nvCxnSpPr>
          <p:cNvPr id="9" name="直線コネクタ 8">
            <a:extLst>
              <a:ext uri="{FF2B5EF4-FFF2-40B4-BE49-F238E27FC236}">
                <a16:creationId xmlns:a16="http://schemas.microsoft.com/office/drawing/2014/main" id="{DBD35FEF-131B-951A-80E2-655023ED0D3E}"/>
              </a:ext>
            </a:extLst>
          </p:cNvPr>
          <p:cNvCxnSpPr>
            <a:cxnSpLocks/>
          </p:cNvCxnSpPr>
          <p:nvPr/>
        </p:nvCxnSpPr>
        <p:spPr bwMode="auto">
          <a:xfrm>
            <a:off x="4682043" y="2013602"/>
            <a:ext cx="0" cy="152717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4" name="直線コネクタ 13">
            <a:extLst>
              <a:ext uri="{FF2B5EF4-FFF2-40B4-BE49-F238E27FC236}">
                <a16:creationId xmlns:a16="http://schemas.microsoft.com/office/drawing/2014/main" id="{6E9705DC-F0C5-EE0B-8D70-D3CA39D9DC53}"/>
              </a:ext>
            </a:extLst>
          </p:cNvPr>
          <p:cNvCxnSpPr>
            <a:cxnSpLocks/>
          </p:cNvCxnSpPr>
          <p:nvPr/>
        </p:nvCxnSpPr>
        <p:spPr bwMode="auto">
          <a:xfrm>
            <a:off x="4682043" y="4400550"/>
            <a:ext cx="0" cy="1613072"/>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15" name="グループ化 14">
            <a:extLst>
              <a:ext uri="{FF2B5EF4-FFF2-40B4-BE49-F238E27FC236}">
                <a16:creationId xmlns:a16="http://schemas.microsoft.com/office/drawing/2014/main" id="{B2C35587-566F-7AF1-D810-1A81C78876F0}"/>
              </a:ext>
            </a:extLst>
          </p:cNvPr>
          <p:cNvGrpSpPr/>
          <p:nvPr/>
        </p:nvGrpSpPr>
        <p:grpSpPr>
          <a:xfrm>
            <a:off x="6229871" y="2509769"/>
            <a:ext cx="266700" cy="266700"/>
            <a:chOff x="1638297" y="495299"/>
            <a:chExt cx="1080175" cy="1080175"/>
          </a:xfrm>
        </p:grpSpPr>
        <p:sp>
          <p:nvSpPr>
            <p:cNvPr id="16" name="フリーフォーム: 図形 15">
              <a:extLst>
                <a:ext uri="{FF2B5EF4-FFF2-40B4-BE49-F238E27FC236}">
                  <a16:creationId xmlns:a16="http://schemas.microsoft.com/office/drawing/2014/main" id="{AC6F03F8-A27C-6EB3-88D9-08FFCFB72C40}"/>
                </a:ext>
              </a:extLst>
            </p:cNvPr>
            <p:cNvSpPr/>
            <p:nvPr/>
          </p:nvSpPr>
          <p:spPr>
            <a:xfrm rot="18900000">
              <a:off x="1638297" y="495299"/>
              <a:ext cx="1080175" cy="1080175"/>
            </a:xfrm>
            <a:custGeom>
              <a:avLst/>
              <a:gdLst>
                <a:gd name="connsiteX0" fmla="*/ 1080176 w 1080175"/>
                <a:gd name="connsiteY0" fmla="*/ 540088 h 1080175"/>
                <a:gd name="connsiteX1" fmla="*/ 540088 w 1080175"/>
                <a:gd name="connsiteY1" fmla="*/ 1080176 h 1080175"/>
                <a:gd name="connsiteX2" fmla="*/ 0 w 1080175"/>
                <a:gd name="connsiteY2" fmla="*/ 540088 h 1080175"/>
                <a:gd name="connsiteX3" fmla="*/ 540088 w 1080175"/>
                <a:gd name="connsiteY3" fmla="*/ 0 h 1080175"/>
                <a:gd name="connsiteX4" fmla="*/ 1080176 w 1080175"/>
                <a:gd name="connsiteY4" fmla="*/ 540088 h 108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75" h="1080175">
                  <a:moveTo>
                    <a:pt x="1080176" y="540088"/>
                  </a:moveTo>
                  <a:cubicBezTo>
                    <a:pt x="1080176" y="838370"/>
                    <a:pt x="838370" y="1080176"/>
                    <a:pt x="540088" y="1080176"/>
                  </a:cubicBezTo>
                  <a:cubicBezTo>
                    <a:pt x="241806" y="1080176"/>
                    <a:pt x="0" y="838370"/>
                    <a:pt x="0" y="540088"/>
                  </a:cubicBezTo>
                  <a:cubicBezTo>
                    <a:pt x="0" y="241806"/>
                    <a:pt x="241806" y="0"/>
                    <a:pt x="540088" y="0"/>
                  </a:cubicBezTo>
                  <a:cubicBezTo>
                    <a:pt x="838370" y="0"/>
                    <a:pt x="1080176" y="241806"/>
                    <a:pt x="1080176" y="540088"/>
                  </a:cubicBezTo>
                  <a:close/>
                </a:path>
              </a:pathLst>
            </a:custGeom>
            <a:solidFill>
              <a:srgbClr val="001964"/>
            </a:solidFill>
            <a:ln w="0" cap="flat">
              <a:noFill/>
              <a:prstDash val="solid"/>
              <a:miter/>
            </a:ln>
          </p:spPr>
          <p:txBody>
            <a:bodyPr rtlCol="0" anchor="ctr"/>
            <a:lstStyle/>
            <a:p>
              <a:endParaRPr lang="ja-JP" altLang="en-US">
                <a:latin typeface="Yu Gothic UI" panose="020B0500000000000000" pitchFamily="50" charset="-128"/>
                <a:ea typeface="Yu Gothic UI" panose="020B0500000000000000" pitchFamily="50" charset="-128"/>
              </a:endParaRPr>
            </a:p>
          </p:txBody>
        </p:sp>
        <p:sp>
          <p:nvSpPr>
            <p:cNvPr id="18" name="フリーフォーム: 図形 17">
              <a:extLst>
                <a:ext uri="{FF2B5EF4-FFF2-40B4-BE49-F238E27FC236}">
                  <a16:creationId xmlns:a16="http://schemas.microsoft.com/office/drawing/2014/main" id="{58B00283-752F-BDA6-233D-03729FD43E51}"/>
                </a:ext>
              </a:extLst>
            </p:cNvPr>
            <p:cNvSpPr/>
            <p:nvPr/>
          </p:nvSpPr>
          <p:spPr>
            <a:xfrm>
              <a:off x="1824266" y="758690"/>
              <a:ext cx="708259" cy="553412"/>
            </a:xfrm>
            <a:custGeom>
              <a:avLst/>
              <a:gdLst>
                <a:gd name="connsiteX0" fmla="*/ 258008 w 708259"/>
                <a:gd name="connsiteY0" fmla="*/ 553412 h 553412"/>
                <a:gd name="connsiteX1" fmla="*/ 0 w 708259"/>
                <a:gd name="connsiteY1" fmla="*/ 295124 h 553412"/>
                <a:gd name="connsiteX2" fmla="*/ 103161 w 708259"/>
                <a:gd name="connsiteY2" fmla="*/ 191945 h 553412"/>
                <a:gd name="connsiteX3" fmla="*/ 258148 w 708259"/>
                <a:gd name="connsiteY3" fmla="*/ 346915 h 553412"/>
                <a:gd name="connsiteX4" fmla="*/ 605063 w 708259"/>
                <a:gd name="connsiteY4" fmla="*/ 0 h 553412"/>
                <a:gd name="connsiteX5" fmla="*/ 708259 w 708259"/>
                <a:gd name="connsiteY5" fmla="*/ 103179 h 553412"/>
                <a:gd name="connsiteX6" fmla="*/ 258008 w 708259"/>
                <a:gd name="connsiteY6" fmla="*/ 553412 h 553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259" h="553412">
                  <a:moveTo>
                    <a:pt x="258008" y="553412"/>
                  </a:moveTo>
                  <a:lnTo>
                    <a:pt x="0" y="295124"/>
                  </a:lnTo>
                  <a:lnTo>
                    <a:pt x="103161" y="191945"/>
                  </a:lnTo>
                  <a:lnTo>
                    <a:pt x="258148" y="346915"/>
                  </a:lnTo>
                  <a:lnTo>
                    <a:pt x="605063" y="0"/>
                  </a:lnTo>
                  <a:lnTo>
                    <a:pt x="708259" y="103179"/>
                  </a:lnTo>
                  <a:lnTo>
                    <a:pt x="258008" y="553412"/>
                  </a:lnTo>
                  <a:close/>
                </a:path>
              </a:pathLst>
            </a:custGeom>
            <a:solidFill>
              <a:srgbClr val="FFFFFF"/>
            </a:solidFill>
            <a:ln w="0" cap="flat">
              <a:noFill/>
              <a:prstDash val="solid"/>
              <a:miter/>
            </a:ln>
          </p:spPr>
          <p:txBody>
            <a:bodyPr rtlCol="0" anchor="ctr"/>
            <a:lstStyle/>
            <a:p>
              <a:endParaRPr lang="ja-JP" altLang="en-US">
                <a:latin typeface="Yu Gothic UI" panose="020B0500000000000000" pitchFamily="50" charset="-128"/>
                <a:ea typeface="Yu Gothic UI" panose="020B0500000000000000" pitchFamily="50" charset="-128"/>
              </a:endParaRPr>
            </a:p>
          </p:txBody>
        </p:sp>
      </p:grpSp>
      <p:graphicFrame>
        <p:nvGraphicFramePr>
          <p:cNvPr id="25" name="表 24">
            <a:extLst>
              <a:ext uri="{FF2B5EF4-FFF2-40B4-BE49-F238E27FC236}">
                <a16:creationId xmlns:a16="http://schemas.microsoft.com/office/drawing/2014/main" id="{BEC5593E-E1FB-4174-9FC8-90B6AE6E5E8C}"/>
              </a:ext>
            </a:extLst>
          </p:cNvPr>
          <p:cNvGraphicFramePr>
            <a:graphicFrameLocks noGrp="1"/>
          </p:cNvGraphicFramePr>
          <p:nvPr>
            <p:extLst>
              <p:ext uri="{D42A27DB-BD31-4B8C-83A1-F6EECF244321}">
                <p14:modId xmlns:p14="http://schemas.microsoft.com/office/powerpoint/2010/main" val="151601253"/>
              </p:ext>
            </p:extLst>
          </p:nvPr>
        </p:nvGraphicFramePr>
        <p:xfrm>
          <a:off x="803418" y="2373871"/>
          <a:ext cx="3375064" cy="3391719"/>
        </p:xfrm>
        <a:graphic>
          <a:graphicData uri="http://schemas.openxmlformats.org/drawingml/2006/table">
            <a:tbl>
              <a:tblPr firstRow="1" bandRow="1">
                <a:tableStyleId>{5940675A-B579-460E-94D1-54222C63F5DA}</a:tableStyleId>
              </a:tblPr>
              <a:tblGrid>
                <a:gridCol w="3375064">
                  <a:extLst>
                    <a:ext uri="{9D8B030D-6E8A-4147-A177-3AD203B41FA5}">
                      <a16:colId xmlns:a16="http://schemas.microsoft.com/office/drawing/2014/main" val="1594920105"/>
                    </a:ext>
                  </a:extLst>
                </a:gridCol>
              </a:tblGrid>
              <a:tr h="463636">
                <a:tc>
                  <a:txBody>
                    <a:bodyPr/>
                    <a:lstStyle/>
                    <a:p>
                      <a:pPr algn="ctr">
                        <a:lnSpc>
                          <a:spcPts val="1000"/>
                        </a:lnSpc>
                      </a:pPr>
                      <a:r>
                        <a:rPr kumimoji="1" lang="ja-JP" altLang="en-US" sz="1200" b="1" dirty="0">
                          <a:solidFill>
                            <a:schemeClr val="accent2"/>
                          </a:solidFill>
                          <a:latin typeface="Yu Gothic UI" panose="020B0500000000000000" pitchFamily="50" charset="-128"/>
                          <a:ea typeface="Yu Gothic UI" panose="020B0500000000000000" pitchFamily="50" charset="-128"/>
                        </a:rPr>
                        <a:t>主な調査結果</a:t>
                      </a:r>
                    </a:p>
                  </a:txBody>
                  <a:tcPr marL="36000" marR="36000" anchor="ctr">
                    <a:solidFill>
                      <a:schemeClr val="accent2">
                        <a:lumMod val="20000"/>
                        <a:lumOff val="80000"/>
                      </a:schemeClr>
                    </a:solidFill>
                  </a:tcPr>
                </a:tc>
                <a:extLst>
                  <a:ext uri="{0D108BD9-81ED-4DB2-BD59-A6C34878D82A}">
                    <a16:rowId xmlns:a16="http://schemas.microsoft.com/office/drawing/2014/main" val="1168505146"/>
                  </a:ext>
                </a:extLst>
              </a:tr>
              <a:tr h="1378893">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p"/>
                        <a:tabLst/>
                        <a:defRPr/>
                      </a:pPr>
                      <a:r>
                        <a:rPr kumimoji="1" lang="ja-JP" altLang="en-US" sz="1200" b="1" dirty="0">
                          <a:solidFill>
                            <a:schemeClr val="tx1"/>
                          </a:solidFill>
                          <a:latin typeface="Yu Gothic UI" panose="020B0500000000000000" pitchFamily="50" charset="-128"/>
                          <a:ea typeface="Yu Gothic UI" panose="020B0500000000000000" pitchFamily="50" charset="-128"/>
                        </a:rPr>
                        <a:t>更新工事を対象業務に含めることの懸念</a:t>
                      </a:r>
                      <a:endParaRPr kumimoji="1" lang="en-US" altLang="ja-JP" sz="1200" b="1" dirty="0">
                        <a:solidFill>
                          <a:schemeClr val="tx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000" b="0" dirty="0">
                          <a:solidFill>
                            <a:schemeClr val="tx1"/>
                          </a:solidFill>
                          <a:latin typeface="Yu Gothic UI" panose="020B0500000000000000" pitchFamily="50" charset="-128"/>
                          <a:ea typeface="Yu Gothic UI" panose="020B0500000000000000" pitchFamily="50" charset="-128"/>
                        </a:rPr>
                        <a:t>発注方式として更新支援型での導入を希望する意見を多数の事業者から得た。</a:t>
                      </a:r>
                      <a:endParaRPr kumimoji="1" lang="en-US" altLang="ja-JP" sz="1000" b="0" dirty="0">
                        <a:solidFill>
                          <a:schemeClr val="tx1"/>
                        </a:solidFill>
                        <a:latin typeface="Yu Gothic UI" panose="020B0500000000000000" pitchFamily="50" charset="-128"/>
                        <a:ea typeface="Yu Gothic UI" panose="020B0500000000000000" pitchFamily="50" charset="-128"/>
                      </a:endParaRPr>
                    </a:p>
                  </a:txBody>
                  <a:tcPr marL="36000" marR="36000" anchor="ctr">
                    <a:solidFill>
                      <a:schemeClr val="bg1"/>
                    </a:solidFill>
                  </a:tcPr>
                </a:tc>
                <a:extLst>
                  <a:ext uri="{0D108BD9-81ED-4DB2-BD59-A6C34878D82A}">
                    <a16:rowId xmlns:a16="http://schemas.microsoft.com/office/drawing/2014/main" val="1141286328"/>
                  </a:ext>
                </a:extLst>
              </a:tr>
              <a:tr h="1549190">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p"/>
                        <a:tabLst/>
                        <a:defRPr/>
                      </a:pPr>
                      <a:r>
                        <a:rPr kumimoji="1" lang="ja-JP" altLang="en-US" sz="1200" b="1" dirty="0">
                          <a:solidFill>
                            <a:schemeClr val="tx1"/>
                          </a:solidFill>
                          <a:latin typeface="Yu Gothic UI" panose="020B0500000000000000" pitchFamily="50" charset="-128"/>
                          <a:ea typeface="Yu Gothic UI" panose="020B0500000000000000" pitchFamily="50" charset="-128"/>
                        </a:rPr>
                        <a:t>調達までの事業者での準備期間不足</a:t>
                      </a:r>
                      <a:endParaRPr kumimoji="1" lang="en-US" altLang="ja-JP" sz="1200" b="1" dirty="0">
                        <a:solidFill>
                          <a:schemeClr val="tx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000" dirty="0">
                          <a:solidFill>
                            <a:schemeClr val="tx1"/>
                          </a:solidFill>
                          <a:latin typeface="Yu Gothic UI" panose="020B0500000000000000" pitchFamily="50" charset="-128"/>
                          <a:ea typeface="Yu Gothic UI" panose="020B0500000000000000" pitchFamily="50" charset="-128"/>
                        </a:rPr>
                        <a:t>更新実施型とする場合、連携体制の整理含め、提案準備に向けた期間が不足し、対応が難しいとの意見を得た。</a:t>
                      </a:r>
                      <a:endParaRPr kumimoji="1" lang="en-US" altLang="ja-JP" sz="1000" dirty="0">
                        <a:solidFill>
                          <a:schemeClr val="tx1"/>
                        </a:solidFill>
                        <a:latin typeface="Yu Gothic UI" panose="020B0500000000000000" pitchFamily="50" charset="-128"/>
                        <a:ea typeface="Yu Gothic UI" panose="020B0500000000000000" pitchFamily="50" charset="-128"/>
                      </a:endParaRPr>
                    </a:p>
                  </a:txBody>
                  <a:tcPr marL="36000" marR="36000" anchor="ctr">
                    <a:solidFill>
                      <a:schemeClr val="bg1"/>
                    </a:solidFill>
                  </a:tcPr>
                </a:tc>
                <a:extLst>
                  <a:ext uri="{0D108BD9-81ED-4DB2-BD59-A6C34878D82A}">
                    <a16:rowId xmlns:a16="http://schemas.microsoft.com/office/drawing/2014/main" val="1907258758"/>
                  </a:ext>
                </a:extLst>
              </a:tr>
            </a:tbl>
          </a:graphicData>
        </a:graphic>
      </p:graphicFrame>
      <p:grpSp>
        <p:nvGrpSpPr>
          <p:cNvPr id="26" name="グループ化 25">
            <a:extLst>
              <a:ext uri="{FF2B5EF4-FFF2-40B4-BE49-F238E27FC236}">
                <a16:creationId xmlns:a16="http://schemas.microsoft.com/office/drawing/2014/main" id="{69AC9473-B4D6-5FC7-01BC-B9931E74DA42}"/>
              </a:ext>
            </a:extLst>
          </p:cNvPr>
          <p:cNvGrpSpPr/>
          <p:nvPr/>
        </p:nvGrpSpPr>
        <p:grpSpPr>
          <a:xfrm>
            <a:off x="1634629" y="2415349"/>
            <a:ext cx="380653" cy="427873"/>
            <a:chOff x="1608367" y="2031456"/>
            <a:chExt cx="460590" cy="517725"/>
          </a:xfrm>
        </p:grpSpPr>
        <p:pic>
          <p:nvPicPr>
            <p:cNvPr id="27" name="グラフィックス 26">
              <a:extLst>
                <a:ext uri="{FF2B5EF4-FFF2-40B4-BE49-F238E27FC236}">
                  <a16:creationId xmlns:a16="http://schemas.microsoft.com/office/drawing/2014/main" id="{D0B4C6A6-8785-C8DC-A9DB-5581A05D0B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08367" y="2031456"/>
              <a:ext cx="312000" cy="432000"/>
            </a:xfrm>
            <a:prstGeom prst="rect">
              <a:avLst/>
            </a:prstGeom>
          </p:spPr>
        </p:pic>
        <p:pic>
          <p:nvPicPr>
            <p:cNvPr id="28" name="グラフィックス 27">
              <a:extLst>
                <a:ext uri="{FF2B5EF4-FFF2-40B4-BE49-F238E27FC236}">
                  <a16:creationId xmlns:a16="http://schemas.microsoft.com/office/drawing/2014/main" id="{958F30F5-1B0B-DB5E-D2A6-783B3DB1769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56957" y="2117181"/>
              <a:ext cx="312000" cy="432000"/>
            </a:xfrm>
            <a:prstGeom prst="rect">
              <a:avLst/>
            </a:prstGeom>
          </p:spPr>
        </p:pic>
      </p:grpSp>
    </p:spTree>
    <p:extLst>
      <p:ext uri="{BB962C8B-B14F-4D97-AF65-F5344CB8AC3E}">
        <p14:creationId xmlns:p14="http://schemas.microsoft.com/office/powerpoint/2010/main" val="31568340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E87A2-D60E-3554-624A-F1A0F4AA5131}"/>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DE60C11D-661A-0F55-D9D2-543063F44862}"/>
              </a:ext>
            </a:extLst>
          </p:cNvPr>
          <p:cNvSpPr>
            <a:spLocks noGrp="1"/>
          </p:cNvSpPr>
          <p:nvPr>
            <p:ph type="title"/>
          </p:nvPr>
        </p:nvSpPr>
        <p:spPr/>
        <p:txBody>
          <a:bodyPr/>
          <a:lstStyle/>
          <a:p>
            <a:r>
              <a:rPr lang="en-US" altLang="ja-JP" dirty="0"/>
              <a:t>4.</a:t>
            </a:r>
            <a:r>
              <a:rPr lang="ja-JP" altLang="en-US" dirty="0"/>
              <a:t>導入検討方針（案）</a:t>
            </a:r>
            <a:br>
              <a:rPr lang="en-US" altLang="ja-JP" dirty="0"/>
            </a:br>
            <a:r>
              <a:rPr lang="ja-JP" altLang="en-US" dirty="0"/>
              <a:t>　事業期間の設定</a:t>
            </a:r>
            <a:endParaRPr kumimoji="1" lang="ja-JP" altLang="en-US" dirty="0"/>
          </a:p>
        </p:txBody>
      </p:sp>
      <p:cxnSp>
        <p:nvCxnSpPr>
          <p:cNvPr id="5" name="直線コネクタ 4">
            <a:extLst>
              <a:ext uri="{FF2B5EF4-FFF2-40B4-BE49-F238E27FC236}">
                <a16:creationId xmlns:a16="http://schemas.microsoft.com/office/drawing/2014/main" id="{6DA2457E-EE62-11AD-F07C-8A4A5C916E15}"/>
              </a:ext>
            </a:extLst>
          </p:cNvPr>
          <p:cNvCxnSpPr>
            <a:cxnSpLocks/>
          </p:cNvCxnSpPr>
          <p:nvPr/>
        </p:nvCxnSpPr>
        <p:spPr bwMode="auto">
          <a:xfrm>
            <a:off x="4682043" y="2430162"/>
            <a:ext cx="0" cy="152717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6" name="グループ化 5">
            <a:extLst>
              <a:ext uri="{FF2B5EF4-FFF2-40B4-BE49-F238E27FC236}">
                <a16:creationId xmlns:a16="http://schemas.microsoft.com/office/drawing/2014/main" id="{21C3D8CC-AF60-F909-8934-3537597B47E1}"/>
              </a:ext>
            </a:extLst>
          </p:cNvPr>
          <p:cNvGrpSpPr/>
          <p:nvPr/>
        </p:nvGrpSpPr>
        <p:grpSpPr>
          <a:xfrm>
            <a:off x="4641821" y="4073531"/>
            <a:ext cx="135318" cy="183936"/>
            <a:chOff x="3088640" y="3272391"/>
            <a:chExt cx="198120" cy="202330"/>
          </a:xfrm>
        </p:grpSpPr>
        <p:cxnSp>
          <p:nvCxnSpPr>
            <p:cNvPr id="13" name="直線コネクタ 12">
              <a:extLst>
                <a:ext uri="{FF2B5EF4-FFF2-40B4-BE49-F238E27FC236}">
                  <a16:creationId xmlns:a16="http://schemas.microsoft.com/office/drawing/2014/main" id="{1DCE28A7-A3A3-1922-C1E2-34B3B44D7A36}"/>
                </a:ext>
              </a:extLst>
            </p:cNvPr>
            <p:cNvCxnSpPr/>
            <p:nvPr/>
          </p:nvCxnSpPr>
          <p:spPr bwMode="auto">
            <a:xfrm>
              <a:off x="3088640" y="3272391"/>
              <a:ext cx="198120" cy="11088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7" name="直線コネクタ 16">
              <a:extLst>
                <a:ext uri="{FF2B5EF4-FFF2-40B4-BE49-F238E27FC236}">
                  <a16:creationId xmlns:a16="http://schemas.microsoft.com/office/drawing/2014/main" id="{0D6D532F-117C-B348-6513-72B1E410D659}"/>
                </a:ext>
              </a:extLst>
            </p:cNvPr>
            <p:cNvCxnSpPr/>
            <p:nvPr/>
          </p:nvCxnSpPr>
          <p:spPr bwMode="auto">
            <a:xfrm flipH="1">
              <a:off x="3088640" y="3383280"/>
              <a:ext cx="198120" cy="91441"/>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cxnSp>
        <p:nvCxnSpPr>
          <p:cNvPr id="20" name="直線コネクタ 19">
            <a:extLst>
              <a:ext uri="{FF2B5EF4-FFF2-40B4-BE49-F238E27FC236}">
                <a16:creationId xmlns:a16="http://schemas.microsoft.com/office/drawing/2014/main" id="{2E5E851D-CEC7-F02A-9040-AC40200A3836}"/>
              </a:ext>
            </a:extLst>
          </p:cNvPr>
          <p:cNvCxnSpPr>
            <a:cxnSpLocks/>
          </p:cNvCxnSpPr>
          <p:nvPr/>
        </p:nvCxnSpPr>
        <p:spPr bwMode="auto">
          <a:xfrm>
            <a:off x="4682043" y="4400550"/>
            <a:ext cx="0" cy="1613072"/>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aphicFrame>
        <p:nvGraphicFramePr>
          <p:cNvPr id="25" name="表 24">
            <a:extLst>
              <a:ext uri="{FF2B5EF4-FFF2-40B4-BE49-F238E27FC236}">
                <a16:creationId xmlns:a16="http://schemas.microsoft.com/office/drawing/2014/main" id="{D331AA5A-093C-3330-73C4-31E023D328C7}"/>
              </a:ext>
            </a:extLst>
          </p:cNvPr>
          <p:cNvGraphicFramePr>
            <a:graphicFrameLocks noGrp="1"/>
          </p:cNvGraphicFramePr>
          <p:nvPr>
            <p:extLst>
              <p:ext uri="{D42A27DB-BD31-4B8C-83A1-F6EECF244321}">
                <p14:modId xmlns:p14="http://schemas.microsoft.com/office/powerpoint/2010/main" val="2646385825"/>
              </p:ext>
            </p:extLst>
          </p:nvPr>
        </p:nvGraphicFramePr>
        <p:xfrm>
          <a:off x="5303268" y="2324225"/>
          <a:ext cx="3375065" cy="3223135"/>
        </p:xfrm>
        <a:graphic>
          <a:graphicData uri="http://schemas.openxmlformats.org/drawingml/2006/table">
            <a:tbl>
              <a:tblPr firstRow="1" bandRow="1">
                <a:tableStyleId>{5940675A-B579-460E-94D1-54222C63F5DA}</a:tableStyleId>
              </a:tblPr>
              <a:tblGrid>
                <a:gridCol w="3375065">
                  <a:extLst>
                    <a:ext uri="{9D8B030D-6E8A-4147-A177-3AD203B41FA5}">
                      <a16:colId xmlns:a16="http://schemas.microsoft.com/office/drawing/2014/main" val="1594920105"/>
                    </a:ext>
                  </a:extLst>
                </a:gridCol>
              </a:tblGrid>
              <a:tr h="509591">
                <a:tc>
                  <a:txBody>
                    <a:bodyPr/>
                    <a:lstStyle/>
                    <a:p>
                      <a:pPr algn="ctr">
                        <a:lnSpc>
                          <a:spcPts val="1000"/>
                        </a:lnSpc>
                      </a:pPr>
                      <a:r>
                        <a:rPr kumimoji="1" lang="ja-JP" altLang="en-US" sz="1200" b="1">
                          <a:solidFill>
                            <a:schemeClr val="accent1"/>
                          </a:solidFill>
                          <a:latin typeface="Yu Gothic UI" panose="020B0500000000000000" pitchFamily="50" charset="-128"/>
                          <a:ea typeface="Yu Gothic UI" panose="020B0500000000000000" pitchFamily="50" charset="-128"/>
                        </a:rPr>
                        <a:t>選定方針</a:t>
                      </a:r>
                      <a:endParaRPr kumimoji="1" lang="en-US" altLang="ja-JP" sz="1200" b="1">
                        <a:solidFill>
                          <a:schemeClr val="accent1"/>
                        </a:solidFill>
                        <a:latin typeface="Yu Gothic UI" panose="020B0500000000000000" pitchFamily="50" charset="-128"/>
                        <a:ea typeface="Yu Gothic UI" panose="020B0500000000000000" pitchFamily="50" charset="-128"/>
                      </a:endParaRP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T w="28575" cap="flat" cmpd="sng" algn="ctr">
                      <a:solidFill>
                        <a:srgbClr val="001964"/>
                      </a:solidFill>
                      <a:prstDash val="solid"/>
                      <a:round/>
                      <a:headEnd type="none" w="med" len="med"/>
                      <a:tailEnd type="none" w="med" len="med"/>
                    </a:lnT>
                    <a:solidFill>
                      <a:schemeClr val="accent1">
                        <a:lumMod val="10000"/>
                        <a:lumOff val="90000"/>
                      </a:schemeClr>
                    </a:solidFill>
                  </a:tcPr>
                </a:tc>
                <a:extLst>
                  <a:ext uri="{0D108BD9-81ED-4DB2-BD59-A6C34878D82A}">
                    <a16:rowId xmlns:a16="http://schemas.microsoft.com/office/drawing/2014/main" val="1168505146"/>
                  </a:ext>
                </a:extLst>
              </a:tr>
              <a:tr h="2713544">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n"/>
                        <a:tabLst/>
                        <a:defRPr/>
                      </a:pPr>
                      <a:r>
                        <a:rPr kumimoji="1" lang="ja-JP" altLang="en-US" sz="1200" b="1" dirty="0">
                          <a:solidFill>
                            <a:schemeClr val="accent1"/>
                          </a:solidFill>
                          <a:latin typeface="Yu Gothic UI" panose="020B0500000000000000" pitchFamily="50" charset="-128"/>
                          <a:ea typeface="Yu Gothic UI" panose="020B0500000000000000" pitchFamily="50" charset="-128"/>
                        </a:rPr>
                        <a:t>事業期間について</a:t>
                      </a:r>
                      <a:r>
                        <a:rPr kumimoji="1" lang="en-US" altLang="ja-JP" sz="1200" b="1" dirty="0">
                          <a:solidFill>
                            <a:schemeClr val="accent1"/>
                          </a:solidFill>
                          <a:latin typeface="Yu Gothic UI" panose="020B0500000000000000" pitchFamily="50" charset="-128"/>
                          <a:ea typeface="Yu Gothic UI" panose="020B0500000000000000" pitchFamily="50" charset="-128"/>
                        </a:rPr>
                        <a:t>10</a:t>
                      </a:r>
                      <a:r>
                        <a:rPr kumimoji="1" lang="ja-JP" altLang="en-US" sz="1200" b="1" dirty="0">
                          <a:solidFill>
                            <a:schemeClr val="accent1"/>
                          </a:solidFill>
                          <a:latin typeface="Yu Gothic UI" panose="020B0500000000000000" pitchFamily="50" charset="-128"/>
                          <a:ea typeface="Yu Gothic UI" panose="020B0500000000000000" pitchFamily="50" charset="-128"/>
                        </a:rPr>
                        <a:t>年とする。</a:t>
                      </a:r>
                      <a:endParaRPr kumimoji="1" lang="en-US" altLang="ja-JP" sz="1200" b="1" dirty="0">
                        <a:solidFill>
                          <a:schemeClr val="accent1"/>
                        </a:solidFill>
                        <a:latin typeface="Yu Gothic UI" panose="020B0500000000000000" pitchFamily="50" charset="-128"/>
                        <a:ea typeface="Yu Gothic UI" panose="020B0500000000000000" pitchFamily="50" charset="-128"/>
                      </a:endParaRPr>
                    </a:p>
                    <a:p>
                      <a:pPr marL="0" marR="0" lvl="0" indent="0" algn="l" defTabSz="914400" rtl="0" eaLnBrk="1" fontAlgn="auto" latinLnBrk="0" hangingPunct="1">
                        <a:lnSpc>
                          <a:spcPts val="1500"/>
                        </a:lnSpc>
                        <a:spcBef>
                          <a:spcPts val="0"/>
                        </a:spcBef>
                        <a:spcAft>
                          <a:spcPts val="0"/>
                        </a:spcAft>
                        <a:buClrTx/>
                        <a:buSzTx/>
                        <a:buFont typeface="Wingdings" panose="05000000000000000000" pitchFamily="2" charset="2"/>
                        <a:buNone/>
                        <a:tabLst/>
                        <a:defRPr/>
                      </a:pPr>
                      <a:endParaRPr kumimoji="1" lang="en-US" altLang="ja-JP" sz="1200" b="1" dirty="0">
                        <a:solidFill>
                          <a:schemeClr val="accent1"/>
                        </a:solidFill>
                        <a:latin typeface="Yu Gothic UI" panose="020B0500000000000000" pitchFamily="50" charset="-128"/>
                        <a:ea typeface="Yu Gothic UI" panose="020B0500000000000000" pitchFamily="50" charset="-128"/>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200" b="0" dirty="0">
                          <a:solidFill>
                            <a:schemeClr val="accent1"/>
                          </a:solidFill>
                          <a:latin typeface="Yu Gothic UI" panose="020B0500000000000000" pitchFamily="50" charset="-128"/>
                          <a:ea typeface="Yu Gothic UI" panose="020B0500000000000000" pitchFamily="50" charset="-128"/>
                        </a:rPr>
                        <a:t>国のガイドライン、事業者からの意見踏まえ、事業期間を</a:t>
                      </a:r>
                      <a:r>
                        <a:rPr kumimoji="1" lang="en-US" altLang="ja-JP" sz="1200" b="0" dirty="0">
                          <a:solidFill>
                            <a:schemeClr val="accent1"/>
                          </a:solidFill>
                          <a:latin typeface="Yu Gothic UI" panose="020B0500000000000000" pitchFamily="50" charset="-128"/>
                          <a:ea typeface="Yu Gothic UI" panose="020B0500000000000000" pitchFamily="50" charset="-128"/>
                        </a:rPr>
                        <a:t>10</a:t>
                      </a:r>
                      <a:r>
                        <a:rPr kumimoji="1" lang="ja-JP" altLang="en-US" sz="1200" b="0" dirty="0">
                          <a:solidFill>
                            <a:schemeClr val="accent1"/>
                          </a:solidFill>
                          <a:latin typeface="Yu Gothic UI" panose="020B0500000000000000" pitchFamily="50" charset="-128"/>
                          <a:ea typeface="Yu Gothic UI" panose="020B0500000000000000" pitchFamily="50" charset="-128"/>
                        </a:rPr>
                        <a:t>年に設定する。</a:t>
                      </a:r>
                    </a:p>
                  </a:txBody>
                  <a:tcPr marL="36000" marR="36000" anchor="ctr">
                    <a:lnL w="28575" cap="flat" cmpd="sng" algn="ctr">
                      <a:solidFill>
                        <a:srgbClr val="001964"/>
                      </a:solidFill>
                      <a:prstDash val="solid"/>
                      <a:round/>
                      <a:headEnd type="none" w="med" len="med"/>
                      <a:tailEnd type="none" w="med" len="med"/>
                    </a:lnL>
                    <a:lnR w="28575" cap="flat" cmpd="sng" algn="ctr">
                      <a:solidFill>
                        <a:srgbClr val="001964"/>
                      </a:solidFill>
                      <a:prstDash val="solid"/>
                      <a:round/>
                      <a:headEnd type="none" w="med" len="med"/>
                      <a:tailEnd type="none" w="med" len="med"/>
                    </a:lnR>
                    <a:lnB w="28575" cap="flat" cmpd="sng" algn="ctr">
                      <a:solidFill>
                        <a:srgbClr val="001964"/>
                      </a:solidFill>
                      <a:prstDash val="solid"/>
                      <a:round/>
                      <a:headEnd type="none" w="med" len="med"/>
                      <a:tailEnd type="none" w="med" len="med"/>
                    </a:lnB>
                    <a:solidFill>
                      <a:schemeClr val="bg1"/>
                    </a:solidFill>
                  </a:tcPr>
                </a:tc>
                <a:extLst>
                  <a:ext uri="{0D108BD9-81ED-4DB2-BD59-A6C34878D82A}">
                    <a16:rowId xmlns:a16="http://schemas.microsoft.com/office/drawing/2014/main" val="3105493904"/>
                  </a:ext>
                </a:extLst>
              </a:tr>
            </a:tbl>
          </a:graphicData>
        </a:graphic>
      </p:graphicFrame>
      <p:graphicFrame>
        <p:nvGraphicFramePr>
          <p:cNvPr id="26" name="表 25">
            <a:extLst>
              <a:ext uri="{FF2B5EF4-FFF2-40B4-BE49-F238E27FC236}">
                <a16:creationId xmlns:a16="http://schemas.microsoft.com/office/drawing/2014/main" id="{14B703E6-F90D-ABE7-A12A-FCA0A36D64B4}"/>
              </a:ext>
            </a:extLst>
          </p:cNvPr>
          <p:cNvGraphicFramePr>
            <a:graphicFrameLocks noGrp="1"/>
          </p:cNvGraphicFramePr>
          <p:nvPr>
            <p:extLst>
              <p:ext uri="{D42A27DB-BD31-4B8C-83A1-F6EECF244321}">
                <p14:modId xmlns:p14="http://schemas.microsoft.com/office/powerpoint/2010/main" val="3329948460"/>
              </p:ext>
            </p:extLst>
          </p:nvPr>
        </p:nvGraphicFramePr>
        <p:xfrm>
          <a:off x="803418" y="2323070"/>
          <a:ext cx="3375064" cy="3214130"/>
        </p:xfrm>
        <a:graphic>
          <a:graphicData uri="http://schemas.openxmlformats.org/drawingml/2006/table">
            <a:tbl>
              <a:tblPr firstRow="1" bandRow="1">
                <a:tableStyleId>{5940675A-B579-460E-94D1-54222C63F5DA}</a:tableStyleId>
              </a:tblPr>
              <a:tblGrid>
                <a:gridCol w="3375064">
                  <a:extLst>
                    <a:ext uri="{9D8B030D-6E8A-4147-A177-3AD203B41FA5}">
                      <a16:colId xmlns:a16="http://schemas.microsoft.com/office/drawing/2014/main" val="1594920105"/>
                    </a:ext>
                  </a:extLst>
                </a:gridCol>
              </a:tblGrid>
              <a:tr h="503950">
                <a:tc>
                  <a:txBody>
                    <a:bodyPr/>
                    <a:lstStyle/>
                    <a:p>
                      <a:pPr algn="ctr">
                        <a:lnSpc>
                          <a:spcPts val="1000"/>
                        </a:lnSpc>
                      </a:pPr>
                      <a:r>
                        <a:rPr kumimoji="1" lang="ja-JP" altLang="en-US" sz="1200" b="1" dirty="0">
                          <a:solidFill>
                            <a:schemeClr val="accent2"/>
                          </a:solidFill>
                          <a:latin typeface="Yu Gothic UI" panose="020B0500000000000000" pitchFamily="50" charset="-128"/>
                          <a:ea typeface="Yu Gothic UI" panose="020B0500000000000000" pitchFamily="50" charset="-128"/>
                        </a:rPr>
                        <a:t>主な調査結果</a:t>
                      </a:r>
                    </a:p>
                  </a:txBody>
                  <a:tcPr marL="36000" marR="36000" anchor="ctr">
                    <a:solidFill>
                      <a:schemeClr val="accent2">
                        <a:lumMod val="20000"/>
                        <a:lumOff val="80000"/>
                      </a:schemeClr>
                    </a:solidFill>
                  </a:tcPr>
                </a:tc>
                <a:extLst>
                  <a:ext uri="{0D108BD9-81ED-4DB2-BD59-A6C34878D82A}">
                    <a16:rowId xmlns:a16="http://schemas.microsoft.com/office/drawing/2014/main" val="1168505146"/>
                  </a:ext>
                </a:extLst>
              </a:tr>
              <a:tr h="2710180">
                <a:tc>
                  <a:txBody>
                    <a:bodyPr/>
                    <a:lstStyle/>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p"/>
                        <a:tabLst/>
                        <a:defRPr/>
                      </a:pPr>
                      <a:r>
                        <a:rPr kumimoji="1" lang="ja-JP" altLang="en-US" sz="1200" b="1"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rPr>
                        <a:t>国が推奨する事業期間を希望</a:t>
                      </a:r>
                      <a:endParaRPr kumimoji="1" lang="en-US" altLang="ja-JP" sz="1200" b="1"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p>
                      <a:pPr marL="171450" marR="0" lvl="0" indent="-171450" algn="l" defTabSz="914400" rtl="0" eaLnBrk="1" fontAlgn="auto" latinLnBrk="0" hangingPunct="1">
                        <a:lnSpc>
                          <a:spcPts val="1500"/>
                        </a:lnSpc>
                        <a:spcBef>
                          <a:spcPts val="0"/>
                        </a:spcBef>
                        <a:spcAft>
                          <a:spcPts val="0"/>
                        </a:spcAft>
                        <a:buClrTx/>
                        <a:buSzTx/>
                        <a:buFont typeface="Wingdings" panose="05000000000000000000" pitchFamily="2" charset="2"/>
                        <a:buChar char="p"/>
                        <a:tabLst/>
                        <a:defRPr/>
                      </a:pPr>
                      <a:endParaRPr kumimoji="1" lang="en-US" altLang="ja-JP" sz="1200" b="1"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p>
                      <a:pPr marL="360000" marR="0" lvl="0" indent="-171450" algn="l" defTabSz="914400" rtl="0" eaLnBrk="1" fontAlgn="auto" latinLnBrk="0" hangingPunct="1">
                        <a:lnSpc>
                          <a:spcPts val="1500"/>
                        </a:lnSpc>
                        <a:spcBef>
                          <a:spcPts val="0"/>
                        </a:spcBef>
                        <a:spcAft>
                          <a:spcPts val="0"/>
                        </a:spcAft>
                        <a:buClrTx/>
                        <a:buSzTx/>
                        <a:buFont typeface="Arial" panose="020B0604020202020204" pitchFamily="34" charset="0"/>
                        <a:buChar char="•"/>
                        <a:tabLst/>
                        <a:defRPr/>
                      </a:pPr>
                      <a:r>
                        <a:rPr kumimoji="1" lang="ja-JP" altLang="en-US" sz="12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rPr>
                        <a:t>契約期間について、回答事業者のうち複数の事業者から、国が推奨する</a:t>
                      </a:r>
                      <a:r>
                        <a:rPr kumimoji="1" lang="en-US" altLang="ja-JP" sz="12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rPr>
                        <a:t>10</a:t>
                      </a:r>
                      <a:r>
                        <a:rPr kumimoji="1" lang="ja-JP" altLang="en-US" sz="12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rPr>
                        <a:t>年の事業期間が妥当であると回答が得られた。</a:t>
                      </a:r>
                    </a:p>
                  </a:txBody>
                  <a:tcPr marL="36000" marR="36000" anchor="ctr">
                    <a:solidFill>
                      <a:schemeClr val="bg1"/>
                    </a:solidFill>
                  </a:tcPr>
                </a:tc>
                <a:extLst>
                  <a:ext uri="{0D108BD9-81ED-4DB2-BD59-A6C34878D82A}">
                    <a16:rowId xmlns:a16="http://schemas.microsoft.com/office/drawing/2014/main" val="1141286328"/>
                  </a:ext>
                </a:extLst>
              </a:tr>
            </a:tbl>
          </a:graphicData>
        </a:graphic>
      </p:graphicFrame>
      <p:cxnSp>
        <p:nvCxnSpPr>
          <p:cNvPr id="27" name="直線コネクタ 26">
            <a:extLst>
              <a:ext uri="{FF2B5EF4-FFF2-40B4-BE49-F238E27FC236}">
                <a16:creationId xmlns:a16="http://schemas.microsoft.com/office/drawing/2014/main" id="{E23FB98C-960D-2DC4-DFAD-D80AF1934B6A}"/>
              </a:ext>
            </a:extLst>
          </p:cNvPr>
          <p:cNvCxnSpPr>
            <a:cxnSpLocks/>
          </p:cNvCxnSpPr>
          <p:nvPr/>
        </p:nvCxnSpPr>
        <p:spPr bwMode="auto">
          <a:xfrm>
            <a:off x="4682043" y="2430162"/>
            <a:ext cx="0" cy="152717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28" name="グループ化 27">
            <a:extLst>
              <a:ext uri="{FF2B5EF4-FFF2-40B4-BE49-F238E27FC236}">
                <a16:creationId xmlns:a16="http://schemas.microsoft.com/office/drawing/2014/main" id="{A2982FD0-EEAA-6BD0-C69A-523260A17DDE}"/>
              </a:ext>
            </a:extLst>
          </p:cNvPr>
          <p:cNvGrpSpPr/>
          <p:nvPr/>
        </p:nvGrpSpPr>
        <p:grpSpPr>
          <a:xfrm>
            <a:off x="4641821" y="4073531"/>
            <a:ext cx="135318" cy="183936"/>
            <a:chOff x="3088640" y="3272391"/>
            <a:chExt cx="198120" cy="202330"/>
          </a:xfrm>
        </p:grpSpPr>
        <p:cxnSp>
          <p:nvCxnSpPr>
            <p:cNvPr id="29" name="直線コネクタ 28">
              <a:extLst>
                <a:ext uri="{FF2B5EF4-FFF2-40B4-BE49-F238E27FC236}">
                  <a16:creationId xmlns:a16="http://schemas.microsoft.com/office/drawing/2014/main" id="{B1E3D3F1-3FA2-1788-2E72-63AE0565A59F}"/>
                </a:ext>
              </a:extLst>
            </p:cNvPr>
            <p:cNvCxnSpPr/>
            <p:nvPr/>
          </p:nvCxnSpPr>
          <p:spPr bwMode="auto">
            <a:xfrm>
              <a:off x="3088640" y="3272391"/>
              <a:ext cx="198120" cy="110889"/>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0" name="直線コネクタ 29">
              <a:extLst>
                <a:ext uri="{FF2B5EF4-FFF2-40B4-BE49-F238E27FC236}">
                  <a16:creationId xmlns:a16="http://schemas.microsoft.com/office/drawing/2014/main" id="{7D09B9BA-33A6-C799-DFAA-664D56FC526E}"/>
                </a:ext>
              </a:extLst>
            </p:cNvPr>
            <p:cNvCxnSpPr/>
            <p:nvPr/>
          </p:nvCxnSpPr>
          <p:spPr bwMode="auto">
            <a:xfrm flipH="1">
              <a:off x="3088640" y="3383280"/>
              <a:ext cx="198120" cy="91441"/>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cxnSp>
        <p:nvCxnSpPr>
          <p:cNvPr id="31" name="直線コネクタ 30">
            <a:extLst>
              <a:ext uri="{FF2B5EF4-FFF2-40B4-BE49-F238E27FC236}">
                <a16:creationId xmlns:a16="http://schemas.microsoft.com/office/drawing/2014/main" id="{5061D911-B755-0CB2-D02F-D39D8048E67A}"/>
              </a:ext>
            </a:extLst>
          </p:cNvPr>
          <p:cNvCxnSpPr>
            <a:cxnSpLocks/>
          </p:cNvCxnSpPr>
          <p:nvPr/>
        </p:nvCxnSpPr>
        <p:spPr bwMode="auto">
          <a:xfrm>
            <a:off x="4682043" y="4400550"/>
            <a:ext cx="0" cy="1613072"/>
          </a:xfrm>
          <a:prstGeom prst="line">
            <a:avLst/>
          </a:prstGeom>
          <a:ln w="12700">
            <a:solidFill>
              <a:schemeClr val="accent2"/>
            </a:solidFill>
            <a:headEnd type="non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32" name="グループ化 31">
            <a:extLst>
              <a:ext uri="{FF2B5EF4-FFF2-40B4-BE49-F238E27FC236}">
                <a16:creationId xmlns:a16="http://schemas.microsoft.com/office/drawing/2014/main" id="{809961C8-8C67-9FE0-7E17-FE19E0298A80}"/>
              </a:ext>
            </a:extLst>
          </p:cNvPr>
          <p:cNvGrpSpPr/>
          <p:nvPr/>
        </p:nvGrpSpPr>
        <p:grpSpPr>
          <a:xfrm>
            <a:off x="6219711" y="2430162"/>
            <a:ext cx="266700" cy="266700"/>
            <a:chOff x="1638297" y="495299"/>
            <a:chExt cx="1080175" cy="1080175"/>
          </a:xfrm>
        </p:grpSpPr>
        <p:sp>
          <p:nvSpPr>
            <p:cNvPr id="33" name="フリーフォーム: 図形 32">
              <a:extLst>
                <a:ext uri="{FF2B5EF4-FFF2-40B4-BE49-F238E27FC236}">
                  <a16:creationId xmlns:a16="http://schemas.microsoft.com/office/drawing/2014/main" id="{2578CCB0-8F14-D782-16AC-38E24CE47306}"/>
                </a:ext>
              </a:extLst>
            </p:cNvPr>
            <p:cNvSpPr/>
            <p:nvPr/>
          </p:nvSpPr>
          <p:spPr>
            <a:xfrm rot="18900000">
              <a:off x="1638297" y="495299"/>
              <a:ext cx="1080175" cy="1080175"/>
            </a:xfrm>
            <a:custGeom>
              <a:avLst/>
              <a:gdLst>
                <a:gd name="connsiteX0" fmla="*/ 1080176 w 1080175"/>
                <a:gd name="connsiteY0" fmla="*/ 540088 h 1080175"/>
                <a:gd name="connsiteX1" fmla="*/ 540088 w 1080175"/>
                <a:gd name="connsiteY1" fmla="*/ 1080176 h 1080175"/>
                <a:gd name="connsiteX2" fmla="*/ 0 w 1080175"/>
                <a:gd name="connsiteY2" fmla="*/ 540088 h 1080175"/>
                <a:gd name="connsiteX3" fmla="*/ 540088 w 1080175"/>
                <a:gd name="connsiteY3" fmla="*/ 0 h 1080175"/>
                <a:gd name="connsiteX4" fmla="*/ 1080176 w 1080175"/>
                <a:gd name="connsiteY4" fmla="*/ 540088 h 108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75" h="1080175">
                  <a:moveTo>
                    <a:pt x="1080176" y="540088"/>
                  </a:moveTo>
                  <a:cubicBezTo>
                    <a:pt x="1080176" y="838370"/>
                    <a:pt x="838370" y="1080176"/>
                    <a:pt x="540088" y="1080176"/>
                  </a:cubicBezTo>
                  <a:cubicBezTo>
                    <a:pt x="241806" y="1080176"/>
                    <a:pt x="0" y="838370"/>
                    <a:pt x="0" y="540088"/>
                  </a:cubicBezTo>
                  <a:cubicBezTo>
                    <a:pt x="0" y="241806"/>
                    <a:pt x="241806" y="0"/>
                    <a:pt x="540088" y="0"/>
                  </a:cubicBezTo>
                  <a:cubicBezTo>
                    <a:pt x="838370" y="0"/>
                    <a:pt x="1080176" y="241806"/>
                    <a:pt x="1080176" y="540088"/>
                  </a:cubicBezTo>
                  <a:close/>
                </a:path>
              </a:pathLst>
            </a:custGeom>
            <a:solidFill>
              <a:srgbClr val="001964"/>
            </a:solidFill>
            <a:ln w="0" cap="flat">
              <a:noFill/>
              <a:prstDash val="solid"/>
              <a:miter/>
            </a:ln>
          </p:spPr>
          <p:txBody>
            <a:bodyPr rtlCol="0" anchor="ctr"/>
            <a:lstStyle/>
            <a:p>
              <a:endParaRPr lang="ja-JP" altLang="en-US">
                <a:latin typeface="Yu Gothic UI" panose="020B0500000000000000" pitchFamily="50" charset="-128"/>
                <a:ea typeface="Yu Gothic UI" panose="020B0500000000000000" pitchFamily="50" charset="-128"/>
              </a:endParaRPr>
            </a:p>
          </p:txBody>
        </p:sp>
        <p:sp>
          <p:nvSpPr>
            <p:cNvPr id="34" name="フリーフォーム: 図形 33">
              <a:extLst>
                <a:ext uri="{FF2B5EF4-FFF2-40B4-BE49-F238E27FC236}">
                  <a16:creationId xmlns:a16="http://schemas.microsoft.com/office/drawing/2014/main" id="{C5A536BB-AA34-10A8-D4E6-4CCACDFC15B5}"/>
                </a:ext>
              </a:extLst>
            </p:cNvPr>
            <p:cNvSpPr/>
            <p:nvPr/>
          </p:nvSpPr>
          <p:spPr>
            <a:xfrm>
              <a:off x="1824266" y="758690"/>
              <a:ext cx="708259" cy="553412"/>
            </a:xfrm>
            <a:custGeom>
              <a:avLst/>
              <a:gdLst>
                <a:gd name="connsiteX0" fmla="*/ 258008 w 708259"/>
                <a:gd name="connsiteY0" fmla="*/ 553412 h 553412"/>
                <a:gd name="connsiteX1" fmla="*/ 0 w 708259"/>
                <a:gd name="connsiteY1" fmla="*/ 295124 h 553412"/>
                <a:gd name="connsiteX2" fmla="*/ 103161 w 708259"/>
                <a:gd name="connsiteY2" fmla="*/ 191945 h 553412"/>
                <a:gd name="connsiteX3" fmla="*/ 258148 w 708259"/>
                <a:gd name="connsiteY3" fmla="*/ 346915 h 553412"/>
                <a:gd name="connsiteX4" fmla="*/ 605063 w 708259"/>
                <a:gd name="connsiteY4" fmla="*/ 0 h 553412"/>
                <a:gd name="connsiteX5" fmla="*/ 708259 w 708259"/>
                <a:gd name="connsiteY5" fmla="*/ 103179 h 553412"/>
                <a:gd name="connsiteX6" fmla="*/ 258008 w 708259"/>
                <a:gd name="connsiteY6" fmla="*/ 553412 h 553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259" h="553412">
                  <a:moveTo>
                    <a:pt x="258008" y="553412"/>
                  </a:moveTo>
                  <a:lnTo>
                    <a:pt x="0" y="295124"/>
                  </a:lnTo>
                  <a:lnTo>
                    <a:pt x="103161" y="191945"/>
                  </a:lnTo>
                  <a:lnTo>
                    <a:pt x="258148" y="346915"/>
                  </a:lnTo>
                  <a:lnTo>
                    <a:pt x="605063" y="0"/>
                  </a:lnTo>
                  <a:lnTo>
                    <a:pt x="708259" y="103179"/>
                  </a:lnTo>
                  <a:lnTo>
                    <a:pt x="258008" y="553412"/>
                  </a:lnTo>
                  <a:close/>
                </a:path>
              </a:pathLst>
            </a:custGeom>
            <a:solidFill>
              <a:srgbClr val="FFFFFF"/>
            </a:solidFill>
            <a:ln w="0" cap="flat">
              <a:noFill/>
              <a:prstDash val="solid"/>
              <a:miter/>
            </a:ln>
          </p:spPr>
          <p:txBody>
            <a:bodyPr rtlCol="0" anchor="ctr"/>
            <a:lstStyle/>
            <a:p>
              <a:endParaRPr lang="ja-JP" altLang="en-US">
                <a:latin typeface="Yu Gothic UI" panose="020B0500000000000000" pitchFamily="50" charset="-128"/>
                <a:ea typeface="Yu Gothic UI" panose="020B0500000000000000" pitchFamily="50" charset="-128"/>
              </a:endParaRPr>
            </a:p>
          </p:txBody>
        </p:sp>
      </p:grpSp>
      <p:grpSp>
        <p:nvGrpSpPr>
          <p:cNvPr id="35" name="グループ化 34">
            <a:extLst>
              <a:ext uri="{FF2B5EF4-FFF2-40B4-BE49-F238E27FC236}">
                <a16:creationId xmlns:a16="http://schemas.microsoft.com/office/drawing/2014/main" id="{E4B3492D-9591-B69E-76AE-E7E5248C9FE2}"/>
              </a:ext>
            </a:extLst>
          </p:cNvPr>
          <p:cNvGrpSpPr/>
          <p:nvPr/>
        </p:nvGrpSpPr>
        <p:grpSpPr>
          <a:xfrm>
            <a:off x="1634629" y="2364549"/>
            <a:ext cx="380653" cy="427873"/>
            <a:chOff x="1608367" y="2031456"/>
            <a:chExt cx="460590" cy="517725"/>
          </a:xfrm>
        </p:grpSpPr>
        <p:pic>
          <p:nvPicPr>
            <p:cNvPr id="36" name="グラフィックス 35">
              <a:extLst>
                <a:ext uri="{FF2B5EF4-FFF2-40B4-BE49-F238E27FC236}">
                  <a16:creationId xmlns:a16="http://schemas.microsoft.com/office/drawing/2014/main" id="{9167DD01-A7E2-44C0-140F-21119E4E25D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08367" y="2031456"/>
              <a:ext cx="312000" cy="432000"/>
            </a:xfrm>
            <a:prstGeom prst="rect">
              <a:avLst/>
            </a:prstGeom>
          </p:spPr>
        </p:pic>
        <p:pic>
          <p:nvPicPr>
            <p:cNvPr id="37" name="グラフィックス 36">
              <a:extLst>
                <a:ext uri="{FF2B5EF4-FFF2-40B4-BE49-F238E27FC236}">
                  <a16:creationId xmlns:a16="http://schemas.microsoft.com/office/drawing/2014/main" id="{9341C323-D686-A738-38BE-937F847007E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56957" y="2117181"/>
              <a:ext cx="312000" cy="432000"/>
            </a:xfrm>
            <a:prstGeom prst="rect">
              <a:avLst/>
            </a:prstGeom>
          </p:spPr>
        </p:pic>
      </p:grpSp>
      <p:sp>
        <p:nvSpPr>
          <p:cNvPr id="4" name="四角形: 角を丸くする 3">
            <a:extLst>
              <a:ext uri="{FF2B5EF4-FFF2-40B4-BE49-F238E27FC236}">
                <a16:creationId xmlns:a16="http://schemas.microsoft.com/office/drawing/2014/main" id="{03B61BAD-358B-BDFA-9079-4399AB9395C6}"/>
              </a:ext>
            </a:extLst>
          </p:cNvPr>
          <p:cNvSpPr/>
          <p:nvPr/>
        </p:nvSpPr>
        <p:spPr>
          <a:xfrm>
            <a:off x="465667" y="1236134"/>
            <a:ext cx="1379609" cy="52493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a:latin typeface="Yu Gothic UI" panose="020B0500000000000000" pitchFamily="50" charset="-128"/>
                <a:ea typeface="Yu Gothic UI" panose="020B0500000000000000" pitchFamily="50" charset="-128"/>
              </a:rPr>
              <a:t>事業期間</a:t>
            </a:r>
          </a:p>
        </p:txBody>
      </p:sp>
      <p:sp>
        <p:nvSpPr>
          <p:cNvPr id="7" name="四角形: 角を丸くする 6">
            <a:extLst>
              <a:ext uri="{FF2B5EF4-FFF2-40B4-BE49-F238E27FC236}">
                <a16:creationId xmlns:a16="http://schemas.microsoft.com/office/drawing/2014/main" id="{51B1FBB0-DBC8-F201-962F-050BB4B8BCE4}"/>
              </a:ext>
            </a:extLst>
          </p:cNvPr>
          <p:cNvSpPr/>
          <p:nvPr/>
        </p:nvSpPr>
        <p:spPr>
          <a:xfrm>
            <a:off x="2141586" y="1236134"/>
            <a:ext cx="6536747" cy="52493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b="1">
                <a:solidFill>
                  <a:schemeClr val="tx1"/>
                </a:solidFill>
                <a:latin typeface="Yu Gothic UI" panose="020B0500000000000000" pitchFamily="50" charset="-128"/>
                <a:ea typeface="Yu Gothic UI" panose="020B0500000000000000" pitchFamily="50" charset="-128"/>
              </a:rPr>
              <a:t>10</a:t>
            </a:r>
            <a:r>
              <a:rPr kumimoji="1" lang="ja-JP" altLang="en-US" b="1">
                <a:solidFill>
                  <a:schemeClr val="tx1"/>
                </a:solidFill>
                <a:latin typeface="Yu Gothic UI" panose="020B0500000000000000" pitchFamily="50" charset="-128"/>
                <a:ea typeface="Yu Gothic UI" panose="020B0500000000000000" pitchFamily="50" charset="-128"/>
              </a:rPr>
              <a:t>年間</a:t>
            </a:r>
          </a:p>
        </p:txBody>
      </p:sp>
    </p:spTree>
    <p:extLst>
      <p:ext uri="{BB962C8B-B14F-4D97-AF65-F5344CB8AC3E}">
        <p14:creationId xmlns:p14="http://schemas.microsoft.com/office/powerpoint/2010/main" val="2698842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BF7EA-4FED-6DD5-3FAB-00AB9C90D1A0}"/>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5F54AF63-3468-1526-01E5-DE8AE714974E}"/>
              </a:ext>
            </a:extLst>
          </p:cNvPr>
          <p:cNvSpPr>
            <a:spLocks noGrp="1"/>
          </p:cNvSpPr>
          <p:nvPr>
            <p:ph type="title"/>
          </p:nvPr>
        </p:nvSpPr>
        <p:spPr/>
        <p:txBody>
          <a:bodyPr/>
          <a:lstStyle/>
          <a:p>
            <a:r>
              <a:rPr lang="en-US" altLang="ja-JP" dirty="0"/>
              <a:t>4.</a:t>
            </a:r>
            <a:r>
              <a:rPr lang="ja-JP" altLang="en-US" dirty="0"/>
              <a:t>導入検討方針（案）</a:t>
            </a:r>
            <a:br>
              <a:rPr kumimoji="1" lang="en-US" altLang="ja-JP" dirty="0"/>
            </a:br>
            <a:r>
              <a:rPr kumimoji="1" lang="ja-JP" altLang="en-US" dirty="0"/>
              <a:t>　業務範囲</a:t>
            </a:r>
          </a:p>
        </p:txBody>
      </p:sp>
      <p:sp>
        <p:nvSpPr>
          <p:cNvPr id="9" name="四角形: 角を丸くする 8">
            <a:extLst>
              <a:ext uri="{FF2B5EF4-FFF2-40B4-BE49-F238E27FC236}">
                <a16:creationId xmlns:a16="http://schemas.microsoft.com/office/drawing/2014/main" id="{8977E1B8-C5E2-1951-C649-52B372C468B5}"/>
              </a:ext>
            </a:extLst>
          </p:cNvPr>
          <p:cNvSpPr/>
          <p:nvPr/>
        </p:nvSpPr>
        <p:spPr>
          <a:xfrm>
            <a:off x="465667" y="883709"/>
            <a:ext cx="1236133" cy="4442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Yu Gothic UI" panose="020B0500000000000000" pitchFamily="50" charset="-128"/>
                <a:ea typeface="Yu Gothic UI" panose="020B0500000000000000" pitchFamily="50" charset="-128"/>
              </a:rPr>
              <a:t>業務範囲</a:t>
            </a:r>
          </a:p>
        </p:txBody>
      </p:sp>
      <p:sp>
        <p:nvSpPr>
          <p:cNvPr id="10" name="四角形: 角を丸くする 9">
            <a:extLst>
              <a:ext uri="{FF2B5EF4-FFF2-40B4-BE49-F238E27FC236}">
                <a16:creationId xmlns:a16="http://schemas.microsoft.com/office/drawing/2014/main" id="{1CEDE932-A44A-908F-71ED-6CBA249841A4}"/>
              </a:ext>
            </a:extLst>
          </p:cNvPr>
          <p:cNvSpPr/>
          <p:nvPr/>
        </p:nvSpPr>
        <p:spPr>
          <a:xfrm>
            <a:off x="1870946" y="883709"/>
            <a:ext cx="6807387" cy="44420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Yu Gothic UI" panose="020B0500000000000000" pitchFamily="50" charset="-128"/>
                <a:ea typeface="Yu Gothic UI" panose="020B0500000000000000" pitchFamily="50" charset="-128"/>
              </a:rPr>
              <a:t>対象となる業務範囲について以下を想定</a:t>
            </a:r>
            <a:endParaRPr kumimoji="1" lang="en-US" altLang="ja-JP" b="1" dirty="0">
              <a:solidFill>
                <a:schemeClr val="tx1"/>
              </a:solidFill>
              <a:latin typeface="Yu Gothic UI" panose="020B0500000000000000" pitchFamily="50" charset="-128"/>
              <a:ea typeface="Yu Gothic UI" panose="020B0500000000000000" pitchFamily="50" charset="-128"/>
            </a:endParaRPr>
          </a:p>
        </p:txBody>
      </p:sp>
      <p:graphicFrame>
        <p:nvGraphicFramePr>
          <p:cNvPr id="7" name="表 6">
            <a:extLst>
              <a:ext uri="{FF2B5EF4-FFF2-40B4-BE49-F238E27FC236}">
                <a16:creationId xmlns:a16="http://schemas.microsoft.com/office/drawing/2014/main" id="{AA606723-08E7-AE3D-9866-9585F246F2F8}"/>
              </a:ext>
            </a:extLst>
          </p:cNvPr>
          <p:cNvGraphicFramePr>
            <a:graphicFrameLocks noGrp="1"/>
          </p:cNvGraphicFramePr>
          <p:nvPr>
            <p:extLst>
              <p:ext uri="{D42A27DB-BD31-4B8C-83A1-F6EECF244321}">
                <p14:modId xmlns:p14="http://schemas.microsoft.com/office/powerpoint/2010/main" val="3671263420"/>
              </p:ext>
            </p:extLst>
          </p:nvPr>
        </p:nvGraphicFramePr>
        <p:xfrm>
          <a:off x="1124045" y="1357398"/>
          <a:ext cx="7081312" cy="5212124"/>
        </p:xfrm>
        <a:graphic>
          <a:graphicData uri="http://schemas.openxmlformats.org/drawingml/2006/table">
            <a:tbl>
              <a:tblPr firstRow="1" bandRow="1">
                <a:tableStyleId>{5940675A-B579-460E-94D1-54222C63F5DA}</a:tableStyleId>
              </a:tblPr>
              <a:tblGrid>
                <a:gridCol w="1103140">
                  <a:extLst>
                    <a:ext uri="{9D8B030D-6E8A-4147-A177-3AD203B41FA5}">
                      <a16:colId xmlns:a16="http://schemas.microsoft.com/office/drawing/2014/main" val="411071244"/>
                    </a:ext>
                  </a:extLst>
                </a:gridCol>
                <a:gridCol w="2906532">
                  <a:extLst>
                    <a:ext uri="{9D8B030D-6E8A-4147-A177-3AD203B41FA5}">
                      <a16:colId xmlns:a16="http://schemas.microsoft.com/office/drawing/2014/main" val="3175421924"/>
                    </a:ext>
                  </a:extLst>
                </a:gridCol>
                <a:gridCol w="1003712">
                  <a:extLst>
                    <a:ext uri="{9D8B030D-6E8A-4147-A177-3AD203B41FA5}">
                      <a16:colId xmlns:a16="http://schemas.microsoft.com/office/drawing/2014/main" val="2999856597"/>
                    </a:ext>
                  </a:extLst>
                </a:gridCol>
                <a:gridCol w="1076546">
                  <a:extLst>
                    <a:ext uri="{9D8B030D-6E8A-4147-A177-3AD203B41FA5}">
                      <a16:colId xmlns:a16="http://schemas.microsoft.com/office/drawing/2014/main" val="2810873130"/>
                    </a:ext>
                  </a:extLst>
                </a:gridCol>
                <a:gridCol w="991382">
                  <a:extLst>
                    <a:ext uri="{9D8B030D-6E8A-4147-A177-3AD203B41FA5}">
                      <a16:colId xmlns:a16="http://schemas.microsoft.com/office/drawing/2014/main" val="3841455328"/>
                    </a:ext>
                  </a:extLst>
                </a:gridCol>
              </a:tblGrid>
              <a:tr h="0">
                <a:tc>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北部処理場</a:t>
                      </a:r>
                    </a:p>
                  </a:txBody>
                  <a:tcPr marL="91432" marR="91432" marT="45721" marB="45721" anchor="ctr">
                    <a:solidFill>
                      <a:srgbClr val="C8BEAA"/>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マンホールポンプ</a:t>
                      </a:r>
                    </a:p>
                  </a:txBody>
                  <a:tcPr marL="91432" marR="91432" marT="45721" marB="45721" anchor="ctr">
                    <a:solidFill>
                      <a:srgbClr val="C8BEAA"/>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雨水滞水池（調整池）</a:t>
                      </a:r>
                    </a:p>
                  </a:txBody>
                  <a:tcPr marL="91432" marR="91432" marT="45721" marB="45721" anchor="ctr">
                    <a:solidFill>
                      <a:srgbClr val="C8BEAA"/>
                    </a:solidFill>
                  </a:tcPr>
                </a:tc>
                <a:extLst>
                  <a:ext uri="{0D108BD9-81ED-4DB2-BD59-A6C34878D82A}">
                    <a16:rowId xmlns:a16="http://schemas.microsoft.com/office/drawing/2014/main" val="762404148"/>
                  </a:ext>
                </a:extLst>
              </a:tr>
              <a:tr h="207924">
                <a:tc rowSpan="3">
                  <a:txBody>
                    <a:bodyPr/>
                    <a:lstStyle/>
                    <a:p>
                      <a:pPr algn="ctr"/>
                      <a:r>
                        <a:rPr kumimoji="1" lang="ja-JP" altLang="en-US" sz="1050" dirty="0">
                          <a:latin typeface="Yu Gothic UI" panose="020B0500000000000000" pitchFamily="50" charset="-128"/>
                          <a:ea typeface="Yu Gothic UI" panose="020B0500000000000000" pitchFamily="50" charset="-128"/>
                        </a:rPr>
                        <a:t>設計・建設</a:t>
                      </a:r>
                    </a:p>
                  </a:txBody>
                  <a:tcPr marL="91432" marR="91432" marT="45721" marB="45721" anchor="ctr">
                    <a:solidFill>
                      <a:schemeClr val="bg1"/>
                    </a:solid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更新（改築）計画</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607883572"/>
                  </a:ext>
                </a:extLst>
              </a:tr>
              <a:tr h="207924">
                <a:tc vMerge="1">
                  <a:txBody>
                    <a:bodyPr/>
                    <a:lstStyle/>
                    <a:p>
                      <a:endParaRPr kumimoji="1" lang="ja-JP" altLang="en-US"/>
                    </a:p>
                  </a:txBody>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更新（改築）設計（</a:t>
                      </a:r>
                      <a:r>
                        <a:rPr kumimoji="1" lang="en-US" altLang="ja-JP" sz="900" dirty="0">
                          <a:solidFill>
                            <a:schemeClr val="tx1"/>
                          </a:solidFill>
                          <a:latin typeface="Yu Gothic UI" panose="020B0500000000000000" pitchFamily="50" charset="-128"/>
                          <a:ea typeface="Yu Gothic UI" panose="020B0500000000000000" pitchFamily="50" charset="-128"/>
                        </a:rPr>
                        <a:t>CM</a:t>
                      </a:r>
                      <a:r>
                        <a:rPr kumimoji="1" lang="ja-JP" altLang="en-US" sz="900" dirty="0">
                          <a:solidFill>
                            <a:schemeClr val="tx1"/>
                          </a:solidFill>
                          <a:latin typeface="Yu Gothic UI" panose="020B0500000000000000" pitchFamily="50" charset="-128"/>
                          <a:ea typeface="Yu Gothic UI" panose="020B0500000000000000" pitchFamily="50" charset="-128"/>
                        </a:rPr>
                        <a:t>）</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869348507"/>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zh-TW" altLang="en-US" sz="900" dirty="0">
                          <a:solidFill>
                            <a:schemeClr val="tx1"/>
                          </a:solidFill>
                          <a:latin typeface="Yu Gothic UI" panose="020B0500000000000000" pitchFamily="50" charset="-128"/>
                          <a:ea typeface="Yu Gothic UI" panose="020B0500000000000000" pitchFamily="50" charset="-128"/>
                        </a:rPr>
                        <a:t>更新（改築）工事</a:t>
                      </a:r>
                      <a:endParaRPr kumimoji="1" lang="ja-JP" altLang="en-US" sz="90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384782556"/>
                  </a:ext>
                </a:extLst>
              </a:tr>
              <a:tr h="207924">
                <a:tc rowSpan="15">
                  <a:txBody>
                    <a:bodyPr/>
                    <a:lstStyle/>
                    <a:p>
                      <a:pPr algn="ctr"/>
                      <a:r>
                        <a:rPr kumimoji="1" lang="ja-JP" altLang="en-US" sz="1050" dirty="0">
                          <a:latin typeface="Yu Gothic UI" panose="020B0500000000000000" pitchFamily="50" charset="-128"/>
                          <a:ea typeface="Yu Gothic UI" panose="020B0500000000000000" pitchFamily="50" charset="-128"/>
                        </a:rPr>
                        <a:t>運転</a:t>
                      </a:r>
                      <a:endParaRPr kumimoji="1" lang="en-US" altLang="ja-JP" sz="1050" dirty="0">
                        <a:latin typeface="Yu Gothic UI" panose="020B0500000000000000" pitchFamily="50" charset="-128"/>
                        <a:ea typeface="Yu Gothic UI" panose="020B0500000000000000" pitchFamily="50" charset="-128"/>
                      </a:endParaRPr>
                    </a:p>
                    <a:p>
                      <a:pPr algn="ctr"/>
                      <a:r>
                        <a:rPr kumimoji="1" lang="ja-JP" altLang="en-US" sz="1050" dirty="0">
                          <a:latin typeface="Yu Gothic UI" panose="020B0500000000000000" pitchFamily="50" charset="-128"/>
                          <a:ea typeface="Yu Gothic UI" panose="020B0500000000000000" pitchFamily="50" charset="-128"/>
                        </a:rPr>
                        <a:t>維持管理</a:t>
                      </a:r>
                    </a:p>
                  </a:txBody>
                  <a:tcPr marL="91432" marR="91432" marT="45721" marB="45721" anchor="ctr">
                    <a:solidFill>
                      <a:schemeClr val="bg1"/>
                    </a:solid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運転業務</a:t>
                      </a:r>
                    </a:p>
                  </a:txBody>
                  <a:tcPr marL="91432" marR="91432" marT="45721" marB="45721"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dirty="0">
                          <a:solidFill>
                            <a:schemeClr val="tx1"/>
                          </a:solidFill>
                          <a:latin typeface="Yu Gothic UI" panose="020B0500000000000000" pitchFamily="50" charset="-128"/>
                          <a:ea typeface="Yu Gothic UI" panose="020B0500000000000000" pitchFamily="50" charset="-128"/>
                        </a:rPr>
                        <a:t>●</a:t>
                      </a:r>
                      <a:endParaRPr kumimoji="1" lang="en-US" altLang="ja-JP" sz="90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2083817093"/>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ユーティリティ調達・管理</a:t>
                      </a:r>
                    </a:p>
                  </a:txBody>
                  <a:tcPr marL="91432" marR="91432" marT="45721" marB="45721"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dirty="0">
                          <a:solidFill>
                            <a:schemeClr val="tx1"/>
                          </a:solidFill>
                          <a:latin typeface="Yu Gothic UI" panose="020B0500000000000000" pitchFamily="50" charset="-128"/>
                          <a:ea typeface="Yu Gothic UI" panose="020B0500000000000000" pitchFamily="50" charset="-128"/>
                        </a:rPr>
                        <a:t>●</a:t>
                      </a:r>
                      <a:endParaRPr kumimoji="1" lang="en-US" altLang="ja-JP" sz="90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3383556688"/>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水質検査</a:t>
                      </a:r>
                    </a:p>
                  </a:txBody>
                  <a:tcPr marL="91432" marR="91432" marT="45721" marB="45721"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dirty="0">
                          <a:solidFill>
                            <a:schemeClr val="tx1"/>
                          </a:solidFill>
                          <a:latin typeface="Yu Gothic UI" panose="020B0500000000000000" pitchFamily="50" charset="-128"/>
                          <a:ea typeface="Yu Gothic UI" panose="020B0500000000000000" pitchFamily="50" charset="-128"/>
                        </a:rPr>
                        <a:t>●</a:t>
                      </a:r>
                      <a:endParaRPr kumimoji="1" lang="en-US" altLang="ja-JP" sz="90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288599991"/>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調査・点検・巡視業務</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3976234733"/>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修繕業務</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2014347922"/>
                  </a:ext>
                </a:extLst>
              </a:tr>
              <a:tr h="207924">
                <a:tc v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zh-TW" altLang="en-US" sz="900" dirty="0">
                          <a:solidFill>
                            <a:schemeClr val="tx1"/>
                          </a:solidFill>
                          <a:latin typeface="Yu Gothic UI" panose="020B0500000000000000" pitchFamily="50" charset="-128"/>
                          <a:ea typeface="Yu Gothic UI" panose="020B0500000000000000" pitchFamily="50" charset="-128"/>
                        </a:rPr>
                        <a:t>管理業務（</a:t>
                      </a:r>
                      <a:r>
                        <a:rPr kumimoji="1" lang="ja-JP" altLang="en-US" sz="900" dirty="0">
                          <a:solidFill>
                            <a:schemeClr val="tx1"/>
                          </a:solidFill>
                          <a:latin typeface="Yu Gothic UI" panose="020B0500000000000000" pitchFamily="50" charset="-128"/>
                          <a:ea typeface="Yu Gothic UI" panose="020B0500000000000000" pitchFamily="50" charset="-128"/>
                        </a:rPr>
                        <a:t>管理等清掃、緑地管理</a:t>
                      </a:r>
                      <a:r>
                        <a:rPr kumimoji="1" lang="zh-TW" altLang="en-US" sz="900" dirty="0">
                          <a:solidFill>
                            <a:schemeClr val="tx1"/>
                          </a:solidFill>
                          <a:latin typeface="Yu Gothic UI" panose="020B0500000000000000" pitchFamily="50" charset="-128"/>
                          <a:ea typeface="Yu Gothic UI" panose="020B0500000000000000" pitchFamily="50" charset="-128"/>
                        </a:rPr>
                        <a:t>等）</a:t>
                      </a:r>
                      <a:endParaRPr kumimoji="1" lang="ja-JP" altLang="en-US" sz="90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4061905391"/>
                  </a:ext>
                </a:extLst>
              </a:tr>
              <a:tr h="207924">
                <a:tc vMerge="1">
                  <a:txBody>
                    <a:bodyPr/>
                    <a:lstStyle/>
                    <a:p>
                      <a:endParaRPr kumimoji="1" lang="ja-JP" altLang="en-US"/>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1" lang="ja-JP" altLang="en-US" sz="900" dirty="0">
                          <a:solidFill>
                            <a:schemeClr val="tx1"/>
                          </a:solidFill>
                          <a:latin typeface="Yu Gothic UI" panose="020B0500000000000000" pitchFamily="50" charset="-128"/>
                          <a:ea typeface="Yu Gothic UI" panose="020B0500000000000000" pitchFamily="50" charset="-128"/>
                        </a:rPr>
                        <a:t>清掃業務</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792003067"/>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草刈，除草，植栽管理</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50710877"/>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緊急時の対応</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900532709"/>
                  </a:ext>
                </a:extLst>
              </a:tr>
              <a:tr h="207924">
                <a:tc vMerge="1">
                  <a:txBody>
                    <a:bodyPr/>
                    <a:lstStyle/>
                    <a:p>
                      <a:endParaRPr kumimoji="1" lang="ja-JP" altLang="en-US"/>
                    </a:p>
                  </a:txBody>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災害時の対応</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3646658469"/>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住民対応（要望の受付）</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970191195"/>
                  </a:ext>
                </a:extLst>
              </a:tr>
              <a:tr h="207924">
                <a:tc vMerge="1">
                  <a:txBody>
                    <a:bodyPr/>
                    <a:lstStyle/>
                    <a:p>
                      <a:endParaRPr kumimoji="1" lang="ja-JP" altLang="en-US"/>
                    </a:p>
                  </a:txBody>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住民対応（要望の受付後対応）</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435124652"/>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外部対応（工事の立会等）</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2151412527"/>
                  </a:ext>
                </a:extLst>
              </a:tr>
              <a:tr h="207924">
                <a:tc vMerge="1">
                  <a:txBody>
                    <a:bodyPr/>
                    <a:lstStyle/>
                    <a:p>
                      <a:endParaRPr kumimoji="1" lang="ja-JP" altLang="en-US"/>
                    </a:p>
                  </a:txBody>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一般廃棄物処理・運搬処分</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2711968437"/>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産業廃棄物処理・</a:t>
                      </a:r>
                      <a:r>
                        <a:rPr kumimoji="1" lang="zh-TW" altLang="en-US" sz="900" dirty="0">
                          <a:solidFill>
                            <a:schemeClr val="tx1"/>
                          </a:solidFill>
                          <a:latin typeface="Yu Gothic UI" panose="020B0500000000000000" pitchFamily="50" charset="-128"/>
                          <a:ea typeface="Yu Gothic UI" panose="020B0500000000000000" pitchFamily="50" charset="-128"/>
                        </a:rPr>
                        <a:t>運搬処分</a:t>
                      </a:r>
                      <a:endParaRPr kumimoji="1" lang="ja-JP" altLang="en-US" sz="90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952770593"/>
                  </a:ext>
                </a:extLst>
              </a:tr>
              <a:tr h="207924">
                <a:tc rowSpan="3">
                  <a:txBody>
                    <a:bodyPr/>
                    <a:lstStyle/>
                    <a:p>
                      <a:pPr algn="ctr"/>
                      <a:r>
                        <a:rPr kumimoji="1" lang="ja-JP" altLang="en-US" sz="1050" dirty="0">
                          <a:latin typeface="Yu Gothic UI" panose="020B0500000000000000" pitchFamily="50" charset="-128"/>
                          <a:ea typeface="Yu Gothic UI" panose="020B0500000000000000" pitchFamily="50" charset="-128"/>
                        </a:rPr>
                        <a:t>経営・計画</a:t>
                      </a:r>
                    </a:p>
                  </a:txBody>
                  <a:tcPr marL="91432" marR="91432" marT="45721" marB="45721" anchor="ctr">
                    <a:solidFill>
                      <a:schemeClr val="bg1"/>
                    </a:solid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計画策定</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785794418"/>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調査・企画</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2698477747"/>
                  </a:ext>
                </a:extLst>
              </a:tr>
              <a:tr h="2079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900" dirty="0">
                          <a:solidFill>
                            <a:schemeClr val="tx1"/>
                          </a:solidFill>
                          <a:latin typeface="Yu Gothic UI" panose="020B0500000000000000" pitchFamily="50" charset="-128"/>
                          <a:ea typeface="Yu Gothic UI" panose="020B0500000000000000" pitchFamily="50" charset="-128"/>
                        </a:rPr>
                        <a:t>経営・管理</a:t>
                      </a: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ー</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636835030"/>
                  </a:ext>
                </a:extLst>
              </a:tr>
            </a:tbl>
          </a:graphicData>
        </a:graphic>
      </p:graphicFrame>
      <p:sp>
        <p:nvSpPr>
          <p:cNvPr id="4" name="テキスト ボックス 3">
            <a:extLst>
              <a:ext uri="{FF2B5EF4-FFF2-40B4-BE49-F238E27FC236}">
                <a16:creationId xmlns:a16="http://schemas.microsoft.com/office/drawing/2014/main" id="{92281A90-0850-7B05-C5A4-E5431BFD3BE7}"/>
              </a:ext>
            </a:extLst>
          </p:cNvPr>
          <p:cNvSpPr txBox="1"/>
          <p:nvPr/>
        </p:nvSpPr>
        <p:spPr>
          <a:xfrm>
            <a:off x="7545703" y="438723"/>
            <a:ext cx="2053591" cy="415498"/>
          </a:xfrm>
          <a:prstGeom prst="rect">
            <a:avLst/>
          </a:prstGeom>
          <a:noFill/>
        </p:spPr>
        <p:txBody>
          <a:bodyPr wrap="square" rtlCol="0">
            <a:spAutoFit/>
          </a:bodyPr>
          <a:lstStyle/>
          <a:p>
            <a:pPr marL="0" indent="0" algn="l">
              <a:spcAft>
                <a:spcPts val="600"/>
              </a:spcAft>
              <a:buFont typeface="+mj-lt"/>
              <a:buNone/>
            </a:pPr>
            <a:r>
              <a:rPr kumimoji="1" lang="ja-JP" altLang="en-US" sz="1050" dirty="0">
                <a:latin typeface="Yu Gothic UI" panose="020B0500000000000000" pitchFamily="50" charset="-128"/>
                <a:ea typeface="Yu Gothic UI" panose="020B0500000000000000" pitchFamily="50" charset="-128"/>
              </a:rPr>
              <a:t>●：対象業務</a:t>
            </a:r>
            <a:r>
              <a:rPr lang="ja-JP" altLang="en-US" sz="1050" dirty="0">
                <a:latin typeface="Yu Gothic UI" panose="020B0500000000000000" pitchFamily="50" charset="-128"/>
                <a:ea typeface="Yu Gothic UI" panose="020B0500000000000000" pitchFamily="50" charset="-128"/>
              </a:rPr>
              <a:t>、</a:t>
            </a:r>
            <a:br>
              <a:rPr lang="en-US" altLang="ja-JP" sz="1050" dirty="0">
                <a:latin typeface="Yu Gothic UI" panose="020B0500000000000000" pitchFamily="50" charset="-128"/>
                <a:ea typeface="Yu Gothic UI" panose="020B0500000000000000" pitchFamily="50" charset="-128"/>
              </a:rPr>
            </a:br>
            <a:r>
              <a:rPr lang="en-US" altLang="ja-JP" sz="1050" dirty="0">
                <a:latin typeface="Yu Gothic UI" panose="020B0500000000000000" pitchFamily="50" charset="-128"/>
                <a:ea typeface="Yu Gothic UI" panose="020B0500000000000000" pitchFamily="50" charset="-128"/>
              </a:rPr>
              <a:t>―</a:t>
            </a:r>
            <a:r>
              <a:rPr kumimoji="1" lang="ja-JP" altLang="en-US" sz="1050" dirty="0">
                <a:latin typeface="Yu Gothic UI" panose="020B0500000000000000" pitchFamily="50" charset="-128"/>
                <a:ea typeface="Yu Gothic UI" panose="020B0500000000000000" pitchFamily="50" charset="-128"/>
              </a:rPr>
              <a:t>：</a:t>
            </a:r>
            <a:r>
              <a:rPr lang="ja-JP" altLang="en-US" sz="1050" dirty="0">
                <a:latin typeface="Yu Gothic UI" panose="020B0500000000000000" pitchFamily="50" charset="-128"/>
                <a:ea typeface="Yu Gothic UI" panose="020B0500000000000000" pitchFamily="50" charset="-128"/>
              </a:rPr>
              <a:t>対象外業務</a:t>
            </a:r>
            <a:endParaRPr kumimoji="1" lang="ja-JP" altLang="en-US" sz="1050" dirty="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3899423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EC4F0-9CF1-6F3A-FC84-D7B38981E0E6}"/>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28F5C7C3-DA8D-B2D1-6275-5656325DE6A6}"/>
              </a:ext>
            </a:extLst>
          </p:cNvPr>
          <p:cNvSpPr>
            <a:spLocks noGrp="1"/>
          </p:cNvSpPr>
          <p:nvPr>
            <p:ph type="title"/>
          </p:nvPr>
        </p:nvSpPr>
        <p:spPr/>
        <p:txBody>
          <a:bodyPr/>
          <a:lstStyle/>
          <a:p>
            <a:r>
              <a:rPr lang="en-US" altLang="ja-JP" dirty="0"/>
              <a:t>4.</a:t>
            </a:r>
            <a:r>
              <a:rPr lang="ja-JP" altLang="en-US" dirty="0"/>
              <a:t>導入検討方針（案）</a:t>
            </a:r>
            <a:br>
              <a:rPr kumimoji="1" lang="en-US" altLang="ja-JP" dirty="0"/>
            </a:br>
            <a:r>
              <a:rPr kumimoji="1" lang="ja-JP" altLang="en-US" dirty="0"/>
              <a:t>　リスク分担（</a:t>
            </a:r>
            <a:r>
              <a:rPr kumimoji="1" lang="en-US" altLang="ja-JP" dirty="0"/>
              <a:t>1/5</a:t>
            </a:r>
            <a:r>
              <a:rPr kumimoji="1" lang="ja-JP" altLang="en-US" dirty="0"/>
              <a:t>）</a:t>
            </a:r>
          </a:p>
        </p:txBody>
      </p:sp>
      <p:sp>
        <p:nvSpPr>
          <p:cNvPr id="9" name="四角形: 角を丸くする 8">
            <a:extLst>
              <a:ext uri="{FF2B5EF4-FFF2-40B4-BE49-F238E27FC236}">
                <a16:creationId xmlns:a16="http://schemas.microsoft.com/office/drawing/2014/main" id="{E2BA4D4C-89F3-4D8A-911A-ED584445093F}"/>
              </a:ext>
            </a:extLst>
          </p:cNvPr>
          <p:cNvSpPr/>
          <p:nvPr/>
        </p:nvSpPr>
        <p:spPr>
          <a:xfrm>
            <a:off x="465667" y="883709"/>
            <a:ext cx="1236133" cy="4442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Yu Gothic UI" panose="020B0500000000000000" pitchFamily="50" charset="-128"/>
                <a:ea typeface="Yu Gothic UI" panose="020B0500000000000000" pitchFamily="50" charset="-128"/>
              </a:rPr>
              <a:t>リスク分担</a:t>
            </a:r>
          </a:p>
        </p:txBody>
      </p:sp>
      <p:sp>
        <p:nvSpPr>
          <p:cNvPr id="10" name="四角形: 角を丸くする 9">
            <a:extLst>
              <a:ext uri="{FF2B5EF4-FFF2-40B4-BE49-F238E27FC236}">
                <a16:creationId xmlns:a16="http://schemas.microsoft.com/office/drawing/2014/main" id="{A96B90DA-E9F5-98BC-89A9-96815560C4CB}"/>
              </a:ext>
            </a:extLst>
          </p:cNvPr>
          <p:cNvSpPr/>
          <p:nvPr/>
        </p:nvSpPr>
        <p:spPr>
          <a:xfrm>
            <a:off x="1870946" y="883709"/>
            <a:ext cx="6807387" cy="44420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Yu Gothic UI" panose="020B0500000000000000" pitchFamily="50" charset="-128"/>
                <a:ea typeface="Yu Gothic UI" panose="020B0500000000000000" pitchFamily="50" charset="-128"/>
              </a:rPr>
              <a:t>対象となる</a:t>
            </a:r>
            <a:r>
              <a:rPr lang="ja-JP" altLang="en-US" b="1" dirty="0">
                <a:solidFill>
                  <a:schemeClr val="tx1"/>
                </a:solidFill>
                <a:latin typeface="Yu Gothic UI" panose="020B0500000000000000" pitchFamily="50" charset="-128"/>
                <a:ea typeface="Yu Gothic UI" panose="020B0500000000000000" pitchFamily="50" charset="-128"/>
              </a:rPr>
              <a:t>リスク</a:t>
            </a:r>
            <a:r>
              <a:rPr kumimoji="1" lang="ja-JP" altLang="en-US" b="1" dirty="0">
                <a:solidFill>
                  <a:schemeClr val="tx1"/>
                </a:solidFill>
                <a:latin typeface="Yu Gothic UI" panose="020B0500000000000000" pitchFamily="50" charset="-128"/>
                <a:ea typeface="Yu Gothic UI" panose="020B0500000000000000" pitchFamily="50" charset="-128"/>
              </a:rPr>
              <a:t>について以下の分担を想定</a:t>
            </a:r>
            <a:endParaRPr kumimoji="1" lang="en-US" altLang="ja-JP" b="1" dirty="0">
              <a:solidFill>
                <a:schemeClr val="tx1"/>
              </a:solidFill>
              <a:latin typeface="Yu Gothic UI" panose="020B0500000000000000" pitchFamily="50" charset="-128"/>
              <a:ea typeface="Yu Gothic UI" panose="020B0500000000000000" pitchFamily="50" charset="-128"/>
            </a:endParaRPr>
          </a:p>
        </p:txBody>
      </p:sp>
      <p:graphicFrame>
        <p:nvGraphicFramePr>
          <p:cNvPr id="5" name="表 4">
            <a:extLst>
              <a:ext uri="{FF2B5EF4-FFF2-40B4-BE49-F238E27FC236}">
                <a16:creationId xmlns:a16="http://schemas.microsoft.com/office/drawing/2014/main" id="{A8FAF4F5-E02E-DCB5-149F-A3FB01C1B993}"/>
              </a:ext>
            </a:extLst>
          </p:cNvPr>
          <p:cNvGraphicFramePr>
            <a:graphicFrameLocks noGrp="1"/>
          </p:cNvGraphicFramePr>
          <p:nvPr>
            <p:extLst>
              <p:ext uri="{D42A27DB-BD31-4B8C-83A1-F6EECF244321}">
                <p14:modId xmlns:p14="http://schemas.microsoft.com/office/powerpoint/2010/main" val="3306199939"/>
              </p:ext>
            </p:extLst>
          </p:nvPr>
        </p:nvGraphicFramePr>
        <p:xfrm>
          <a:off x="639133" y="1396860"/>
          <a:ext cx="7865734" cy="5073887"/>
        </p:xfrm>
        <a:graphic>
          <a:graphicData uri="http://schemas.openxmlformats.org/drawingml/2006/table">
            <a:tbl>
              <a:tblPr firstRow="1" bandRow="1">
                <a:tableStyleId>{5940675A-B579-460E-94D1-54222C63F5DA}</a:tableStyleId>
              </a:tblPr>
              <a:tblGrid>
                <a:gridCol w="927812">
                  <a:extLst>
                    <a:ext uri="{9D8B030D-6E8A-4147-A177-3AD203B41FA5}">
                      <a16:colId xmlns:a16="http://schemas.microsoft.com/office/drawing/2014/main" val="411071244"/>
                    </a:ext>
                  </a:extLst>
                </a:gridCol>
                <a:gridCol w="1323167">
                  <a:extLst>
                    <a:ext uri="{9D8B030D-6E8A-4147-A177-3AD203B41FA5}">
                      <a16:colId xmlns:a16="http://schemas.microsoft.com/office/drawing/2014/main" val="3175421924"/>
                    </a:ext>
                  </a:extLst>
                </a:gridCol>
                <a:gridCol w="4154783">
                  <a:extLst>
                    <a:ext uri="{9D8B030D-6E8A-4147-A177-3AD203B41FA5}">
                      <a16:colId xmlns:a16="http://schemas.microsoft.com/office/drawing/2014/main" val="2999856597"/>
                    </a:ext>
                  </a:extLst>
                </a:gridCol>
                <a:gridCol w="729986">
                  <a:extLst>
                    <a:ext uri="{9D8B030D-6E8A-4147-A177-3AD203B41FA5}">
                      <a16:colId xmlns:a16="http://schemas.microsoft.com/office/drawing/2014/main" val="2810873130"/>
                    </a:ext>
                  </a:extLst>
                </a:gridCol>
                <a:gridCol w="729986">
                  <a:extLst>
                    <a:ext uri="{9D8B030D-6E8A-4147-A177-3AD203B41FA5}">
                      <a16:colId xmlns:a16="http://schemas.microsoft.com/office/drawing/2014/main" val="3841455328"/>
                    </a:ext>
                  </a:extLst>
                </a:gridCol>
              </a:tblGrid>
              <a:tr h="227432">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区分</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リスクの種類</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リスクの内容</a:t>
                      </a:r>
                    </a:p>
                  </a:txBody>
                  <a:tcPr marL="91432" marR="91432" marT="45721" marB="45721" anchor="ctr">
                    <a:solidFill>
                      <a:schemeClr val="accent2">
                        <a:lumMod val="20000"/>
                        <a:lumOff val="80000"/>
                      </a:schemeClr>
                    </a:solidFill>
                  </a:tcPr>
                </a:tc>
                <a:tc grid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負担者</a:t>
                      </a:r>
                    </a:p>
                  </a:txBody>
                  <a:tcPr marL="91432" marR="91432" marT="45721" marB="45721" anchor="ctr">
                    <a:solidFill>
                      <a:schemeClr val="accent2">
                        <a:lumMod val="20000"/>
                        <a:lumOff val="80000"/>
                      </a:schemeClr>
                    </a:solidFill>
                  </a:tcPr>
                </a:tc>
                <a:tc hMerge="1">
                  <a:txBody>
                    <a:bodyPr/>
                    <a:lstStyle/>
                    <a:p>
                      <a:endParaRPr dirty="0"/>
                    </a:p>
                  </a:txBody>
                  <a:tcPr marL="91432" marR="91432" marT="45721" marB="45721" anchor="ctr">
                    <a:solidFill>
                      <a:srgbClr val="C8BEAA"/>
                    </a:solidFill>
                  </a:tcPr>
                </a:tc>
                <a:extLst>
                  <a:ext uri="{0D108BD9-81ED-4DB2-BD59-A6C34878D82A}">
                    <a16:rowId xmlns:a16="http://schemas.microsoft.com/office/drawing/2014/main" val="762404148"/>
                  </a:ext>
                </a:extLst>
              </a:tr>
              <a:tr h="227432">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rgbClr val="C8BEAA"/>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委託者</a:t>
                      </a:r>
                    </a:p>
                  </a:txBody>
                  <a:tcPr marL="91432" marR="91432" marT="45721" marB="45721" anchor="ctr">
                    <a:solidFill>
                      <a:schemeClr val="accent2">
                        <a:lumMod val="20000"/>
                        <a:lumOff val="80000"/>
                      </a:schemeClr>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受託者</a:t>
                      </a:r>
                    </a:p>
                  </a:txBody>
                  <a:tcPr marL="91432" marR="91432" marT="45721" marB="45721" anchor="ctr">
                    <a:solidFill>
                      <a:schemeClr val="accent2">
                        <a:lumMod val="20000"/>
                        <a:lumOff val="80000"/>
                      </a:schemeClr>
                    </a:solidFill>
                  </a:tcPr>
                </a:tc>
                <a:extLst>
                  <a:ext uri="{0D108BD9-81ED-4DB2-BD59-A6C34878D82A}">
                    <a16:rowId xmlns:a16="http://schemas.microsoft.com/office/drawing/2014/main" val="2358844652"/>
                  </a:ext>
                </a:extLst>
              </a:tr>
              <a:tr h="352824">
                <a:tc rowSpan="9">
                  <a:txBody>
                    <a:bodyPr/>
                    <a:lstStyle/>
                    <a:p>
                      <a:pPr algn="ctr"/>
                      <a:r>
                        <a:rPr kumimoji="1" lang="ja-JP" altLang="en-US" sz="1050" dirty="0">
                          <a:latin typeface="Yu Gothic UI" panose="020B0500000000000000" pitchFamily="50" charset="-128"/>
                          <a:ea typeface="Yu Gothic UI" panose="020B0500000000000000" pitchFamily="50" charset="-128"/>
                        </a:rPr>
                        <a:t>法令・制度</a:t>
                      </a:r>
                    </a:p>
                  </a:txBody>
                  <a:tcPr marL="91432" marR="91432" marT="45721" marB="45721" anchor="ctr">
                    <a:solidFill>
                      <a:schemeClr val="bg1"/>
                    </a:solidFill>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法令等の変更</a:t>
                      </a:r>
                    </a:p>
                  </a:txBody>
                  <a:tcPr marL="91432" marR="91432" marT="45721" marB="45721"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本委託に直接関係する法令等の変更</a:t>
                      </a:r>
                      <a:endParaRPr kumimoji="1" lang="en-US" altLang="ja-JP"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607883572"/>
                  </a:ext>
                </a:extLst>
              </a:tr>
              <a:tr h="227432">
                <a:tc vMerge="1">
                  <a:txBody>
                    <a:bodyPr/>
                    <a:lstStyle/>
                    <a:p>
                      <a:endParaRPr kumimoji="1" lang="ja-JP" altLang="en-US"/>
                    </a:p>
                  </a:txBody>
                  <a:tcPr/>
                </a:tc>
                <a:tc vMerge="1">
                  <a:txBody>
                    <a:bodyPr/>
                    <a:lstStyle/>
                    <a:p>
                      <a:pPr algn="ctr"/>
                      <a:endParaRPr kumimoji="1" lang="ja-JP" altLang="en-US" sz="90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本委託のみではなく、広く一般的に適用される法令等の変更</a:t>
                      </a:r>
                      <a:endParaRPr kumimoji="1" lang="en-US" altLang="ja-JP"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118460827"/>
                  </a:ext>
                </a:extLst>
              </a:tr>
              <a:tr h="227432">
                <a:tc vMerge="1">
                  <a:txBody>
                    <a:bodyPr/>
                    <a:lstStyle/>
                    <a:p>
                      <a:endParaRPr kumimoji="1" lang="ja-JP" altLang="en-US"/>
                    </a:p>
                  </a:txBody>
                  <a:tcPr/>
                </a:tc>
                <a:tc>
                  <a:txBody>
                    <a:bodyPr/>
                    <a:lstStyle/>
                    <a:p>
                      <a:pPr algn="ctr"/>
                      <a:r>
                        <a:rPr kumimoji="1" lang="ja-JP" altLang="en-US" sz="1050" dirty="0">
                          <a:latin typeface="Yu Gothic UI" panose="020B0500000000000000" pitchFamily="50" charset="-128"/>
                          <a:ea typeface="Yu Gothic UI" panose="020B0500000000000000" pitchFamily="50" charset="-128"/>
                        </a:rPr>
                        <a:t>税制変更</a:t>
                      </a:r>
                    </a:p>
                  </a:txBody>
                  <a:tcPr marL="91432" marR="91432" marT="45721" marB="45721"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tab pos="92075" algn="l"/>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本事業に直接関係するもの</a:t>
                      </a:r>
                      <a:endParaRPr kumimoji="1" lang="en-US" altLang="ja-JP"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869348507"/>
                  </a:ext>
                </a:extLst>
              </a:tr>
              <a:tr h="322954">
                <a:tc vMerge="1">
                  <a:txBody>
                    <a:bodyPr/>
                    <a:lstStyle/>
                    <a:p>
                      <a:endParaRPr kumimoji="1" lang="ja-JP" altLang="en-US"/>
                    </a:p>
                  </a:txBody>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許認可遅延</a:t>
                      </a:r>
                    </a:p>
                  </a:txBody>
                  <a:tcPr marL="91432" marR="91432" marT="45721" marB="45721" anchor="ctr">
                    <a:noFill/>
                  </a:tcPr>
                </a:tc>
                <a:tc>
                  <a:txBody>
                    <a:bodyPr/>
                    <a:lstStyle/>
                    <a:p>
                      <a:pPr marL="92075" indent="0"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受託者が取得する必要のある許認可の取得・維持、遅延に関するもの</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886916756"/>
                  </a:ext>
                </a:extLst>
              </a:tr>
              <a:tr h="215615">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rgbClr val="FFFF00"/>
                    </a:solidFill>
                  </a:tcPr>
                </a:tc>
                <a:tc>
                  <a:txBody>
                    <a:bodyPr/>
                    <a:lstStyle/>
                    <a:p>
                      <a:pPr marL="92075" indent="0"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上記以外の許認可の取得・維持、遅延に関するもの</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7853453"/>
                  </a:ext>
                </a:extLst>
              </a:tr>
              <a:tr h="352824">
                <a:tc vMerge="1">
                  <a:txBody>
                    <a:bodyPr/>
                    <a:lstStyle/>
                    <a:p>
                      <a:endParaRPr kumimoji="1" lang="ja-JP" altLang="en-US"/>
                    </a:p>
                  </a:txBody>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廃棄物処理法</a:t>
                      </a:r>
                    </a:p>
                  </a:txBody>
                  <a:tcPr marL="91432" marR="91432" marT="45721" marB="45721" anchor="ctr">
                    <a:noFill/>
                  </a:tcPr>
                </a:tc>
                <a:tc>
                  <a:txBody>
                    <a:bodyPr/>
                    <a:lstStyle/>
                    <a:p>
                      <a:pPr marL="92075" indent="0"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受託者が下水道事業に関連して排出する廃棄物の運搬・処分に関するもの</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734552761"/>
                  </a:ext>
                </a:extLst>
              </a:tr>
              <a:tr h="215615">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92075" indent="0"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上記以外に排出する廃棄物の運搬・処分に関するもの</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442617102"/>
                  </a:ext>
                </a:extLst>
              </a:tr>
              <a:tr h="352824">
                <a:tc vMerge="1">
                  <a:txBody>
                    <a:bodyPr/>
                    <a:lstStyle/>
                    <a:p>
                      <a:endParaRPr kumimoji="1" lang="ja-JP" altLang="en-US"/>
                    </a:p>
                  </a:txBody>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その他法令上の責任</a:t>
                      </a:r>
                    </a:p>
                  </a:txBody>
                  <a:tcPr marL="91432" marR="91432" marT="45721" marB="45721" anchor="ctr">
                    <a:noFill/>
                  </a:tcPr>
                </a:tc>
                <a:tc>
                  <a:txBody>
                    <a:bodyPr/>
                    <a:lstStyle/>
                    <a:p>
                      <a:pPr marL="92075" indent="0"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受託者の業務履行上、直接関係する法令の遵守責任（労働安全衛生法等、消防法等）</a:t>
                      </a:r>
                    </a:p>
                  </a:txBody>
                  <a:tcPr marL="0" marR="0" marT="0" marB="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401790166"/>
                  </a:ext>
                </a:extLst>
              </a:tr>
              <a:tr h="215615">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vMerge="1">
                  <a:txBody>
                    <a:bodyPr/>
                    <a:lstStyle/>
                    <a:p>
                      <a:endParaRPr dirty="0"/>
                    </a:p>
                  </a:txBody>
                  <a:tcPr marL="91432" marR="91432" marT="45721" marB="45721" anchor="ctr">
                    <a:solidFill>
                      <a:schemeClr val="bg1"/>
                    </a:solidFill>
                  </a:tcPr>
                </a:tc>
                <a:tc>
                  <a:txBody>
                    <a:bodyPr/>
                    <a:lstStyle/>
                    <a:p>
                      <a:pPr marL="92075" indent="0"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上記以外</a:t>
                      </a:r>
                    </a:p>
                  </a:txBody>
                  <a:tcPr marL="0" marR="0" marT="0" marB="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384782556"/>
                  </a:ext>
                </a:extLst>
              </a:tr>
              <a:tr h="352824">
                <a:tc rowSpan="7">
                  <a:txBody>
                    <a:bodyPr/>
                    <a:lstStyle/>
                    <a:p>
                      <a:pPr algn="ctr"/>
                      <a:r>
                        <a:rPr kumimoji="1" lang="ja-JP" altLang="en-US" sz="1050" dirty="0">
                          <a:latin typeface="Yu Gothic UI" panose="020B0500000000000000" pitchFamily="50" charset="-128"/>
                          <a:ea typeface="Yu Gothic UI" panose="020B0500000000000000" pitchFamily="50" charset="-128"/>
                        </a:rPr>
                        <a:t>社会</a:t>
                      </a: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住民問題</a:t>
                      </a:r>
                    </a:p>
                  </a:txBody>
                  <a:tcPr marL="91432" marR="91432" marT="45721" marB="45721" anchor="ctr">
                    <a:noFill/>
                  </a:tcPr>
                </a:tc>
                <a:tc>
                  <a:txBody>
                    <a:bodyPr/>
                    <a:lstStyle/>
                    <a:p>
                      <a:pPr marL="92075" indent="0" algn="l" fontAlgn="t">
                        <a:buNone/>
                      </a:pPr>
                      <a:r>
                        <a:rPr lang="ja-JP" sz="1050" b="0" i="0" u="none" strike="noStrike" dirty="0">
                          <a:solidFill>
                            <a:srgbClr val="000000"/>
                          </a:solidFill>
                          <a:effectLst/>
                          <a:latin typeface="Yu Gothic UI" panose="020B0500000000000000" pitchFamily="50" charset="-128"/>
                          <a:ea typeface="Yu Gothic UI" panose="020B0500000000000000" pitchFamily="50" charset="-128"/>
                        </a:rPr>
                        <a:t>本委託業務を行政サービスとして実施することに関する住民反対運動、訴訟</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083817093"/>
                  </a:ext>
                </a:extLst>
              </a:tr>
              <a:tr h="215615">
                <a:tc vMerge="1">
                  <a:txBody>
                    <a:bodyPr/>
                    <a:lstStyle/>
                    <a:p>
                      <a:endParaRPr kumimoji="1" lang="ja-JP" altLang="en-US"/>
                    </a:p>
                  </a:txBody>
                  <a:tcPr/>
                </a:tc>
                <a:tc vMerge="1">
                  <a:txBody>
                    <a:bodyPr/>
                    <a:lstStyle/>
                    <a:p>
                      <a:pPr algn="ctr"/>
                      <a:endParaRPr kumimoji="1" lang="ja-JP" altLang="en-US" sz="105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92075" indent="0" algn="l" fontAlgn="t">
                        <a:buNone/>
                      </a:pPr>
                      <a:r>
                        <a:rPr lang="ja-JP" sz="1050" b="0" i="0" u="none" strike="noStrike" dirty="0">
                          <a:solidFill>
                            <a:srgbClr val="000000"/>
                          </a:solidFill>
                          <a:effectLst/>
                          <a:latin typeface="Yu Gothic UI" panose="020B0500000000000000" pitchFamily="50" charset="-128"/>
                          <a:ea typeface="Yu Gothic UI" panose="020B0500000000000000" pitchFamily="50" charset="-128"/>
                        </a:rPr>
                        <a:t>受託者の業務実施に伴い生じる住民反対運動、訴訟</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093078916"/>
                  </a:ext>
                </a:extLst>
              </a:tr>
              <a:tr h="352824">
                <a:tc vMerge="1">
                  <a:txBody>
                    <a:bodyPr/>
                    <a:lstStyle/>
                    <a:p>
                      <a:endParaRPr kumimoji="1" lang="ja-JP" altLang="en-US"/>
                    </a:p>
                  </a:txBody>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環境保全</a:t>
                      </a:r>
                    </a:p>
                  </a:txBody>
                  <a:tcPr marL="91432" marR="91432" marT="45721" marB="45721" anchor="ctr">
                    <a:noFill/>
                  </a:tcPr>
                </a:tc>
                <a:tc>
                  <a:txBody>
                    <a:bodyPr/>
                    <a:lstStyle/>
                    <a:p>
                      <a:pPr marL="92075" indent="0" algn="l" fontAlgn="t">
                        <a:buNone/>
                      </a:pPr>
                      <a:r>
                        <a:rPr lang="ja-JP" sz="1050" b="0" i="0" u="none" strike="noStrike" dirty="0">
                          <a:solidFill>
                            <a:srgbClr val="000000"/>
                          </a:solidFill>
                          <a:effectLst/>
                          <a:latin typeface="Yu Gothic UI" panose="020B0500000000000000" pitchFamily="50" charset="-128"/>
                          <a:ea typeface="Yu Gothic UI" panose="020B0500000000000000" pitchFamily="50" charset="-128"/>
                        </a:rPr>
                        <a:t>受託者が行う業務や受託者の不備に起因する環境問題（周辺水域の悪化、騒音、振動、異臭等）への対応</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617405528"/>
                  </a:ext>
                </a:extLst>
              </a:tr>
              <a:tr h="215615">
                <a:tc vMerge="1">
                  <a:txBody>
                    <a:bodyPr/>
                    <a:lstStyle/>
                    <a:p>
                      <a:endParaRPr kumimoji="1" lang="ja-JP" altLang="en-US"/>
                    </a:p>
                  </a:txBody>
                  <a:tcPr/>
                </a:tc>
                <a:tc vMerge="1">
                  <a:txBody>
                    <a:bodyPr/>
                    <a:lstStyle/>
                    <a:p>
                      <a:pPr algn="ctr"/>
                      <a:endParaRPr kumimoji="1" lang="ja-JP" altLang="en-US" sz="105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92075" indent="0" algn="l" fontAlgn="t">
                        <a:buNone/>
                      </a:pPr>
                      <a:r>
                        <a:rPr lang="ja-JP" sz="1050" b="0" i="0" u="none" strike="noStrike" dirty="0">
                          <a:solidFill>
                            <a:srgbClr val="000000"/>
                          </a:solidFill>
                          <a:effectLst/>
                          <a:latin typeface="Yu Gothic UI" panose="020B0500000000000000" pitchFamily="50" charset="-128"/>
                          <a:ea typeface="Yu Gothic UI" panose="020B0500000000000000" pitchFamily="50" charset="-128"/>
                        </a:rPr>
                        <a:t>上記以外への対応</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556325078"/>
                  </a:ext>
                </a:extLst>
              </a:tr>
              <a:tr h="35282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rowSpan="3">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第三者賠償</a:t>
                      </a:r>
                    </a:p>
                  </a:txBody>
                  <a:tcPr marL="91432" marR="91432" marT="45721" marB="45721" anchor="ctr">
                    <a:solidFill>
                      <a:schemeClr val="bg1"/>
                    </a:solidFill>
                  </a:tcPr>
                </a:tc>
                <a:tc>
                  <a:txBody>
                    <a:bodyPr/>
                    <a:lstStyle/>
                    <a:p>
                      <a:pPr marL="92075" indent="0" algn="l" fontAlgn="t">
                        <a:buNone/>
                      </a:pPr>
                      <a:r>
                        <a:rPr lang="ja-JP" sz="1050" b="0" i="0" u="none" strike="noStrike" dirty="0">
                          <a:solidFill>
                            <a:srgbClr val="000000"/>
                          </a:solidFill>
                          <a:effectLst/>
                          <a:latin typeface="Yu Gothic UI" panose="020B0500000000000000" pitchFamily="50" charset="-128"/>
                          <a:ea typeface="Yu Gothic UI" panose="020B0500000000000000" pitchFamily="50" charset="-128"/>
                        </a:rPr>
                        <a:t>受託者の行う業務に起因する事故、受託者の業務の不備に起因する事故などにより第三者に与えた損害</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383556688"/>
                  </a:ext>
                </a:extLst>
              </a:tr>
              <a:tr h="352824">
                <a:tc vMerge="1">
                  <a:txBody>
                    <a:bodyPr/>
                    <a:lstStyle/>
                    <a:p>
                      <a:endParaRPr kumimoji="1" lang="ja-JP" altLang="en-US"/>
                    </a:p>
                  </a:txBody>
                  <a:tcPr/>
                </a:tc>
                <a:tc vMerge="1">
                  <a:txBody>
                    <a:bodyPr/>
                    <a:lstStyle/>
                    <a:p>
                      <a:pPr algn="ctr"/>
                      <a:endParaRPr kumimoji="1" lang="ja-JP" altLang="en-US" sz="105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92075" indent="0" algn="l" fontAlgn="t">
                        <a:buNone/>
                      </a:pPr>
                      <a:r>
                        <a:rPr lang="ja-JP" sz="1050" b="0" i="0" u="none" strike="noStrike" dirty="0">
                          <a:solidFill>
                            <a:srgbClr val="000000"/>
                          </a:solidFill>
                          <a:effectLst/>
                          <a:latin typeface="Yu Gothic UI" panose="020B0500000000000000" pitchFamily="50" charset="-128"/>
                          <a:ea typeface="Yu Gothic UI" panose="020B0500000000000000" pitchFamily="50" charset="-128"/>
                        </a:rPr>
                        <a:t>受託者の委託範囲において、運営段階における浸水・騒音・振動・悪臭等による場合</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757017477"/>
                  </a:ext>
                </a:extLst>
              </a:tr>
              <a:tr h="184255">
                <a:tc vMerge="1">
                  <a:txBody>
                    <a:bodyPr/>
                    <a:lstStyle/>
                    <a:p>
                      <a:pPr algn="ct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vMerge="1">
                  <a:txBody>
                    <a:bodyPr/>
                    <a:lstStyle/>
                    <a:p>
                      <a:pPr algn="ctr"/>
                      <a:endParaRPr kumimoji="1" lang="ja-JP" altLang="en-US" sz="105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92075" indent="0" algn="l" fontAlgn="t">
                        <a:buNone/>
                      </a:pPr>
                      <a:r>
                        <a:rPr lang="ja-JP" sz="1050" b="0" i="0" u="none" strike="noStrike" dirty="0">
                          <a:solidFill>
                            <a:srgbClr val="000000"/>
                          </a:solidFill>
                          <a:effectLst/>
                          <a:latin typeface="Yu Gothic UI" panose="020B0500000000000000" pitchFamily="50" charset="-128"/>
                          <a:ea typeface="Yu Gothic UI" panose="020B0500000000000000" pitchFamily="50" charset="-128"/>
                        </a:rPr>
                        <a:t>上記以外のもの</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523381641"/>
                  </a:ext>
                </a:extLst>
              </a:tr>
            </a:tbl>
          </a:graphicData>
        </a:graphic>
      </p:graphicFrame>
    </p:spTree>
    <p:extLst>
      <p:ext uri="{BB962C8B-B14F-4D97-AF65-F5344CB8AC3E}">
        <p14:creationId xmlns:p14="http://schemas.microsoft.com/office/powerpoint/2010/main" val="90252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E386D-923E-B8D7-3887-33CF09333EB1}"/>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E88590F7-6CE6-AB34-9C8F-2427D0F6CDCE}"/>
              </a:ext>
            </a:extLst>
          </p:cNvPr>
          <p:cNvSpPr>
            <a:spLocks noGrp="1"/>
          </p:cNvSpPr>
          <p:nvPr>
            <p:ph type="title"/>
          </p:nvPr>
        </p:nvSpPr>
        <p:spPr/>
        <p:txBody>
          <a:bodyPr/>
          <a:lstStyle/>
          <a:p>
            <a:r>
              <a:rPr lang="en-US" altLang="ja-JP" dirty="0"/>
              <a:t>4.</a:t>
            </a:r>
            <a:r>
              <a:rPr lang="ja-JP" altLang="en-US" dirty="0"/>
              <a:t>導入検討方針（案）</a:t>
            </a:r>
            <a:br>
              <a:rPr kumimoji="1" lang="en-US" altLang="ja-JP" dirty="0"/>
            </a:br>
            <a:r>
              <a:rPr kumimoji="1" lang="ja-JP" altLang="en-US" dirty="0"/>
              <a:t>　リスク分担（</a:t>
            </a:r>
            <a:r>
              <a:rPr lang="en-US" altLang="ja-JP" dirty="0"/>
              <a:t>2</a:t>
            </a:r>
            <a:r>
              <a:rPr kumimoji="1" lang="en-US" altLang="ja-JP" dirty="0"/>
              <a:t>/5</a:t>
            </a:r>
            <a:r>
              <a:rPr kumimoji="1" lang="ja-JP" altLang="en-US" dirty="0"/>
              <a:t>）</a:t>
            </a:r>
          </a:p>
        </p:txBody>
      </p:sp>
      <p:sp>
        <p:nvSpPr>
          <p:cNvPr id="9" name="四角形: 角を丸くする 8">
            <a:extLst>
              <a:ext uri="{FF2B5EF4-FFF2-40B4-BE49-F238E27FC236}">
                <a16:creationId xmlns:a16="http://schemas.microsoft.com/office/drawing/2014/main" id="{FB5CBA6F-413C-607E-9BDF-04ED5DA0E961}"/>
              </a:ext>
            </a:extLst>
          </p:cNvPr>
          <p:cNvSpPr/>
          <p:nvPr/>
        </p:nvSpPr>
        <p:spPr>
          <a:xfrm>
            <a:off x="465667" y="883709"/>
            <a:ext cx="1236133" cy="4442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Yu Gothic UI" panose="020B0500000000000000" pitchFamily="50" charset="-128"/>
                <a:ea typeface="Yu Gothic UI" panose="020B0500000000000000" pitchFamily="50" charset="-128"/>
              </a:rPr>
              <a:t>リスク分担</a:t>
            </a:r>
          </a:p>
        </p:txBody>
      </p:sp>
      <p:sp>
        <p:nvSpPr>
          <p:cNvPr id="10" name="四角形: 角を丸くする 9">
            <a:extLst>
              <a:ext uri="{FF2B5EF4-FFF2-40B4-BE49-F238E27FC236}">
                <a16:creationId xmlns:a16="http://schemas.microsoft.com/office/drawing/2014/main" id="{AFCC3E2B-6EBC-5277-E5FA-A896C936A6A3}"/>
              </a:ext>
            </a:extLst>
          </p:cNvPr>
          <p:cNvSpPr/>
          <p:nvPr/>
        </p:nvSpPr>
        <p:spPr>
          <a:xfrm>
            <a:off x="1870946" y="883709"/>
            <a:ext cx="6807387" cy="44420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Yu Gothic UI" panose="020B0500000000000000" pitchFamily="50" charset="-128"/>
                <a:ea typeface="Yu Gothic UI" panose="020B0500000000000000" pitchFamily="50" charset="-128"/>
              </a:rPr>
              <a:t>対象となる</a:t>
            </a:r>
            <a:r>
              <a:rPr lang="ja-JP" altLang="en-US" b="1" dirty="0">
                <a:solidFill>
                  <a:schemeClr val="tx1"/>
                </a:solidFill>
                <a:latin typeface="Yu Gothic UI" panose="020B0500000000000000" pitchFamily="50" charset="-128"/>
                <a:ea typeface="Yu Gothic UI" panose="020B0500000000000000" pitchFamily="50" charset="-128"/>
              </a:rPr>
              <a:t>リスク</a:t>
            </a:r>
            <a:r>
              <a:rPr kumimoji="1" lang="ja-JP" altLang="en-US" b="1" dirty="0">
                <a:solidFill>
                  <a:schemeClr val="tx1"/>
                </a:solidFill>
                <a:latin typeface="Yu Gothic UI" panose="020B0500000000000000" pitchFamily="50" charset="-128"/>
                <a:ea typeface="Yu Gothic UI" panose="020B0500000000000000" pitchFamily="50" charset="-128"/>
              </a:rPr>
              <a:t>について以下の分担を想定</a:t>
            </a:r>
            <a:endParaRPr kumimoji="1" lang="en-US" altLang="ja-JP" b="1" dirty="0">
              <a:solidFill>
                <a:schemeClr val="tx1"/>
              </a:solidFill>
              <a:latin typeface="Yu Gothic UI" panose="020B0500000000000000" pitchFamily="50" charset="-128"/>
              <a:ea typeface="Yu Gothic UI" panose="020B0500000000000000" pitchFamily="50" charset="-128"/>
            </a:endParaRPr>
          </a:p>
        </p:txBody>
      </p:sp>
      <p:graphicFrame>
        <p:nvGraphicFramePr>
          <p:cNvPr id="4" name="表 3">
            <a:extLst>
              <a:ext uri="{FF2B5EF4-FFF2-40B4-BE49-F238E27FC236}">
                <a16:creationId xmlns:a16="http://schemas.microsoft.com/office/drawing/2014/main" id="{17864939-4195-7D21-ECC1-6F9BB46693FE}"/>
              </a:ext>
            </a:extLst>
          </p:cNvPr>
          <p:cNvGraphicFramePr>
            <a:graphicFrameLocks noGrp="1"/>
          </p:cNvGraphicFramePr>
          <p:nvPr>
            <p:extLst>
              <p:ext uri="{D42A27DB-BD31-4B8C-83A1-F6EECF244321}">
                <p14:modId xmlns:p14="http://schemas.microsoft.com/office/powerpoint/2010/main" val="1652645724"/>
              </p:ext>
            </p:extLst>
          </p:nvPr>
        </p:nvGraphicFramePr>
        <p:xfrm>
          <a:off x="639130" y="1432290"/>
          <a:ext cx="7865735" cy="5027420"/>
        </p:xfrm>
        <a:graphic>
          <a:graphicData uri="http://schemas.openxmlformats.org/drawingml/2006/table">
            <a:tbl>
              <a:tblPr firstRow="1" bandRow="1">
                <a:tableStyleId>{5940675A-B579-460E-94D1-54222C63F5DA}</a:tableStyleId>
              </a:tblPr>
              <a:tblGrid>
                <a:gridCol w="925510">
                  <a:extLst>
                    <a:ext uri="{9D8B030D-6E8A-4147-A177-3AD203B41FA5}">
                      <a16:colId xmlns:a16="http://schemas.microsoft.com/office/drawing/2014/main" val="411071244"/>
                    </a:ext>
                  </a:extLst>
                </a:gridCol>
                <a:gridCol w="1330960">
                  <a:extLst>
                    <a:ext uri="{9D8B030D-6E8A-4147-A177-3AD203B41FA5}">
                      <a16:colId xmlns:a16="http://schemas.microsoft.com/office/drawing/2014/main" val="3175421924"/>
                    </a:ext>
                  </a:extLst>
                </a:gridCol>
                <a:gridCol w="4149293">
                  <a:extLst>
                    <a:ext uri="{9D8B030D-6E8A-4147-A177-3AD203B41FA5}">
                      <a16:colId xmlns:a16="http://schemas.microsoft.com/office/drawing/2014/main" val="2999856597"/>
                    </a:ext>
                  </a:extLst>
                </a:gridCol>
                <a:gridCol w="729986">
                  <a:extLst>
                    <a:ext uri="{9D8B030D-6E8A-4147-A177-3AD203B41FA5}">
                      <a16:colId xmlns:a16="http://schemas.microsoft.com/office/drawing/2014/main" val="2810873130"/>
                    </a:ext>
                  </a:extLst>
                </a:gridCol>
                <a:gridCol w="729986">
                  <a:extLst>
                    <a:ext uri="{9D8B030D-6E8A-4147-A177-3AD203B41FA5}">
                      <a16:colId xmlns:a16="http://schemas.microsoft.com/office/drawing/2014/main" val="3841455328"/>
                    </a:ext>
                  </a:extLst>
                </a:gridCol>
              </a:tblGrid>
              <a:tr h="240019">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区分</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リスクの種類</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リスクの内容</a:t>
                      </a:r>
                    </a:p>
                  </a:txBody>
                  <a:tcPr marL="91432" marR="91432" marT="45721" marB="45721" anchor="ctr">
                    <a:solidFill>
                      <a:schemeClr val="accent2">
                        <a:lumMod val="20000"/>
                        <a:lumOff val="80000"/>
                      </a:schemeClr>
                    </a:solidFill>
                  </a:tcPr>
                </a:tc>
                <a:tc grid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負担者</a:t>
                      </a:r>
                    </a:p>
                  </a:txBody>
                  <a:tcPr marL="91432" marR="91432" marT="45721" marB="45721" anchor="ctr">
                    <a:solidFill>
                      <a:schemeClr val="accent2">
                        <a:lumMod val="20000"/>
                        <a:lumOff val="80000"/>
                      </a:schemeClr>
                    </a:solidFill>
                  </a:tcPr>
                </a:tc>
                <a:tc hMerge="1">
                  <a:txBody>
                    <a:bodyPr/>
                    <a:lstStyle/>
                    <a:p>
                      <a:endParaRPr dirty="0"/>
                    </a:p>
                  </a:txBody>
                  <a:tcPr marL="91432" marR="91432" marT="45721" marB="45721" anchor="ctr">
                    <a:solidFill>
                      <a:srgbClr val="C8BEAA"/>
                    </a:solidFill>
                  </a:tcPr>
                </a:tc>
                <a:extLst>
                  <a:ext uri="{0D108BD9-81ED-4DB2-BD59-A6C34878D82A}">
                    <a16:rowId xmlns:a16="http://schemas.microsoft.com/office/drawing/2014/main" val="762404148"/>
                  </a:ext>
                </a:extLst>
              </a:tr>
              <a:tr h="240019">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rgbClr val="C8BEAA"/>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委託者</a:t>
                      </a:r>
                    </a:p>
                  </a:txBody>
                  <a:tcPr marL="91432" marR="91432" marT="45721" marB="45721" anchor="ctr">
                    <a:solidFill>
                      <a:schemeClr val="accent2">
                        <a:lumMod val="20000"/>
                        <a:lumOff val="80000"/>
                      </a:schemeClr>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受託者</a:t>
                      </a:r>
                    </a:p>
                  </a:txBody>
                  <a:tcPr marL="91432" marR="91432" marT="45721" marB="45721" anchor="ctr">
                    <a:solidFill>
                      <a:schemeClr val="accent2">
                        <a:lumMod val="20000"/>
                        <a:lumOff val="80000"/>
                      </a:schemeClr>
                    </a:solidFill>
                  </a:tcPr>
                </a:tc>
                <a:extLst>
                  <a:ext uri="{0D108BD9-81ED-4DB2-BD59-A6C34878D82A}">
                    <a16:rowId xmlns:a16="http://schemas.microsoft.com/office/drawing/2014/main" val="2358844652"/>
                  </a:ext>
                </a:extLst>
              </a:tr>
              <a:tr h="392758">
                <a:tc rowSpan="7">
                  <a:txBody>
                    <a:bodyPr/>
                    <a:lstStyle/>
                    <a:p>
                      <a:pPr algn="ctr"/>
                      <a:r>
                        <a:rPr kumimoji="1" lang="ja-JP" altLang="en-US" sz="1050" dirty="0">
                          <a:latin typeface="Yu Gothic UI" panose="020B0500000000000000" pitchFamily="50" charset="-128"/>
                          <a:ea typeface="Yu Gothic UI" panose="020B0500000000000000" pitchFamily="50" charset="-128"/>
                        </a:rPr>
                        <a:t>経済</a:t>
                      </a:r>
                    </a:p>
                  </a:txBody>
                  <a:tcPr marL="91432" marR="91432" marT="45721" marB="45721" anchor="ctr">
                    <a:solidFill>
                      <a:schemeClr val="bg1"/>
                    </a:solidFill>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物価変動</a:t>
                      </a:r>
                    </a:p>
                  </a:txBody>
                  <a:tcPr marL="91432" marR="91432" marT="45721" marB="45721"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事業契約締結時の薬品調達単価から</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〇</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を超える変動があった場合の、</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を超える部分費用負担　</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今後調査踏まえ設定</a:t>
                      </a:r>
                      <a:endPar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3833788138"/>
                  </a:ext>
                </a:extLst>
              </a:tr>
              <a:tr h="392758">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同上時から</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〇</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以内の薬品調達単価の変動、上記以外の物品に関する調達費用の変動に係る費用負担　</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今後調査踏まえ設定</a:t>
                      </a:r>
                      <a:endPar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860861572"/>
                  </a:ext>
                </a:extLst>
              </a:tr>
              <a:tr h="388364">
                <a:tc vMerge="1">
                  <a:txBody>
                    <a:bodyPr/>
                    <a:lstStyle/>
                    <a:p>
                      <a:endParaRPr kumimoji="1" lang="ja-JP" altLang="en-US"/>
                    </a:p>
                  </a:txBody>
                  <a:tcPr/>
                </a:tc>
                <a:tc>
                  <a:txBody>
                    <a:bodyPr/>
                    <a:lstStyle/>
                    <a:p>
                      <a:pPr algn="ctr"/>
                      <a:r>
                        <a:rPr kumimoji="1" lang="ja-JP" altLang="en-US" sz="1050" dirty="0">
                          <a:latin typeface="Yu Gothic UI" panose="020B0500000000000000" pitchFamily="50" charset="-128"/>
                          <a:ea typeface="Yu Gothic UI" panose="020B0500000000000000" pitchFamily="50" charset="-128"/>
                        </a:rPr>
                        <a:t>金利・為替変動</a:t>
                      </a:r>
                    </a:p>
                  </a:txBody>
                  <a:tcPr marL="91432" marR="91432" marT="45721" marB="45721"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金利・為替の変動に伴う費用負担</a:t>
                      </a:r>
                      <a:endParaRPr kumimoji="1" lang="en-US" altLang="ja-JP"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3308101820"/>
                  </a:ext>
                </a:extLst>
              </a:tr>
              <a:tr h="545496">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人件費の変動</a:t>
                      </a:r>
                    </a:p>
                  </a:txBody>
                  <a:tcPr marL="91432" marR="91432" marT="45721" marB="45721"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運転管理業務において、事業契約締結時の公共工事設計労務単価から</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〇</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を超える変動があった場合の、</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を超える部分　</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今後調査踏まえ設定</a:t>
                      </a:r>
                      <a:endPar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90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2947682596"/>
                  </a:ext>
                </a:extLst>
              </a:tr>
              <a:tr h="392758">
                <a:tc vMerge="1">
                  <a:txBody>
                    <a:bodyPr/>
                    <a:lstStyle/>
                    <a:p>
                      <a:pPr algn="ct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同上時から</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〇</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以内の公共工事設計労務単価の変動、上記以外の人件費に関する変動　</a:t>
                      </a:r>
                      <a:r>
                        <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a:t>
                      </a:r>
                      <a:r>
                        <a:rPr kumimoji="1" lang="ja-JP" altLang="en-US"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rPr>
                        <a:t>今後調査踏まえ設定</a:t>
                      </a:r>
                      <a:endParaRPr kumimoji="1" lang="en-US" altLang="ja-JP" sz="1050" b="0" i="0" u="none" strike="noStrike" kern="1200" cap="none" spc="0" normalizeH="0" baseline="0" noProof="0" dirty="0">
                        <a:ln>
                          <a:noFill/>
                        </a:ln>
                        <a:solidFill>
                          <a:srgbClr val="C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9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1593714857"/>
                  </a:ext>
                </a:extLst>
              </a:tr>
              <a:tr h="38836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資金調達</a:t>
                      </a: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受託者が調達すべき資金を、受託者の責により調達に失敗した場合</a:t>
                      </a:r>
                      <a:endParaRPr kumimoji="1" lang="en-US" altLang="ja-JP"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9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2915938441"/>
                  </a:ext>
                </a:extLst>
              </a:tr>
              <a:tr h="38836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rPr>
                        <a:t>委託者が調達すべき資金を、委託者の責により調達に失敗した場合</a:t>
                      </a:r>
                      <a:endParaRPr kumimoji="1" lang="en-US" altLang="ja-JP" sz="1050" b="0" i="0" u="none" strike="noStrike" kern="1200" cap="none" spc="0" normalizeH="0" baseline="0" noProof="0" dirty="0">
                        <a:ln>
                          <a:noFill/>
                        </a:ln>
                        <a:solidFill>
                          <a:schemeClr val="tx1"/>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9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rPr>
                        <a:t>●</a:t>
                      </a:r>
                      <a:endParaRPr kumimoji="1" lang="en-US" altLang="ja-JP" sz="9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1" lang="en-US" altLang="ja-JP" sz="90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extLst>
                  <a:ext uri="{0D108BD9-81ED-4DB2-BD59-A6C34878D82A}">
                    <a16:rowId xmlns:a16="http://schemas.microsoft.com/office/drawing/2014/main" val="2776797094"/>
                  </a:ext>
                </a:extLst>
              </a:tr>
              <a:tr h="388364">
                <a:tc rowSpan="4">
                  <a:txBody>
                    <a:bodyPr/>
                    <a:lstStyle/>
                    <a:p>
                      <a:pPr algn="ctr"/>
                      <a:r>
                        <a:rPr kumimoji="1" lang="ja-JP" altLang="en-US" sz="1050" dirty="0">
                          <a:latin typeface="Yu Gothic UI" panose="020B0500000000000000" pitchFamily="50" charset="-128"/>
                          <a:ea typeface="Yu Gothic UI" panose="020B0500000000000000" pitchFamily="50" charset="-128"/>
                        </a:rPr>
                        <a:t>その他共通</a:t>
                      </a: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rowSpan="3">
                  <a:txBody>
                    <a:bodyPr/>
                    <a:lstStyle/>
                    <a:p>
                      <a:pPr algn="ctr"/>
                      <a:r>
                        <a:rPr kumimoji="1" lang="ja-JP" altLang="en-US" sz="1050" dirty="0">
                          <a:latin typeface="Yu Gothic UI" panose="020B0500000000000000" pitchFamily="50" charset="-128"/>
                          <a:ea typeface="Yu Gothic UI" panose="020B0500000000000000" pitchFamily="50" charset="-128"/>
                        </a:rPr>
                        <a:t>瑕疵担保</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事業対象施設及び設備に物理的な瑕疵があった場合（事業開始以前の事象に由来する瑕疵）</a:t>
                      </a:r>
                    </a:p>
                  </a:txBody>
                  <a:tcPr marL="90000" marR="0" marT="0" marB="0" anchor="ctr">
                    <a:no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3309925116"/>
                  </a:ext>
                </a:extLst>
              </a:tr>
              <a:tr h="388364">
                <a:tc vMerge="1">
                  <a:txBody>
                    <a:bodyPr/>
                    <a:lstStyle/>
                    <a:p>
                      <a:pPr algn="ct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業務対象施設及び設備に物理的な瑕疵があった場合（事業開始以後の事象に由来する瑕疵）</a:t>
                      </a:r>
                    </a:p>
                  </a:txBody>
                  <a:tcPr marL="90000" marR="0" marT="0" marB="0" anchor="ctr">
                    <a:no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469065614"/>
                  </a:ext>
                </a:extLst>
              </a:tr>
              <a:tr h="388364">
                <a:tc vMerge="1">
                  <a:txBody>
                    <a:bodyPr/>
                    <a:lstStyle/>
                    <a:p>
                      <a:pPr algn="ct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本業務において整備された施設や情報に瑕疵が発見された場合（業務終了日より</a:t>
                      </a:r>
                      <a:r>
                        <a:rPr lang="ja-JP" altLang="en-US" sz="1050" b="0" i="0" u="none" strike="noStrike" dirty="0">
                          <a:solidFill>
                            <a:srgbClr val="C00000"/>
                          </a:solidFill>
                          <a:effectLst/>
                          <a:latin typeface="Yu Gothic UI" panose="020B0500000000000000" pitchFamily="50" charset="-128"/>
                          <a:ea typeface="Yu Gothic UI" panose="020B0500000000000000" pitchFamily="50" charset="-128"/>
                        </a:rPr>
                        <a:t>〇</a:t>
                      </a:r>
                      <a:r>
                        <a:rPr lang="ja-JP" sz="1050" b="0" i="0" u="none" strike="noStrike" dirty="0">
                          <a:solidFill>
                            <a:srgbClr val="C00000"/>
                          </a:solidFill>
                          <a:effectLst/>
                          <a:latin typeface="Yu Gothic UI" panose="020B0500000000000000" pitchFamily="50" charset="-128"/>
                          <a:ea typeface="Yu Gothic UI" panose="020B0500000000000000" pitchFamily="50" charset="-128"/>
                        </a:rPr>
                        <a:t>年以内</a:t>
                      </a:r>
                      <a:r>
                        <a:rPr lang="ja-JP" altLang="en-US" sz="1050" b="0" i="0" u="none" strike="noStrike" dirty="0">
                          <a:solidFill>
                            <a:srgbClr val="C00000"/>
                          </a:solidFill>
                          <a:effectLst/>
                          <a:latin typeface="Yu Gothic UI" panose="020B0500000000000000" pitchFamily="50" charset="-128"/>
                          <a:ea typeface="Yu Gothic UI" panose="020B0500000000000000" pitchFamily="50" charset="-128"/>
                        </a:rPr>
                        <a:t>（</a:t>
                      </a:r>
                      <a:r>
                        <a:rPr lang="en-US" altLang="ja-JP" sz="1050" b="0" i="0" u="none" strike="noStrike" dirty="0">
                          <a:solidFill>
                            <a:srgbClr val="C00000"/>
                          </a:solidFill>
                          <a:effectLst/>
                          <a:latin typeface="Yu Gothic UI" panose="020B0500000000000000" pitchFamily="50" charset="-128"/>
                          <a:ea typeface="Yu Gothic UI" panose="020B0500000000000000" pitchFamily="50" charset="-128"/>
                        </a:rPr>
                        <a:t>※</a:t>
                      </a:r>
                      <a:r>
                        <a:rPr lang="ja-JP" altLang="en-US" sz="1050" b="0" i="0" u="none" strike="noStrike" dirty="0">
                          <a:solidFill>
                            <a:srgbClr val="C00000"/>
                          </a:solidFill>
                          <a:effectLst/>
                          <a:latin typeface="Yu Gothic UI" panose="020B0500000000000000" pitchFamily="50" charset="-128"/>
                          <a:ea typeface="Yu Gothic UI" panose="020B0500000000000000" pitchFamily="50" charset="-128"/>
                        </a:rPr>
                        <a:t>）</a:t>
                      </a:r>
                      <a:r>
                        <a:rPr lang="ja-JP" sz="1050" b="0" i="0" u="none" strike="noStrike" dirty="0">
                          <a:solidFill>
                            <a:schemeClr val="tx1"/>
                          </a:solidFill>
                          <a:effectLst/>
                          <a:latin typeface="Yu Gothic UI" panose="020B0500000000000000" pitchFamily="50" charset="-128"/>
                          <a:ea typeface="Yu Gothic UI" panose="020B0500000000000000" pitchFamily="50" charset="-128"/>
                        </a:rPr>
                        <a:t>に限る）</a:t>
                      </a:r>
                      <a:r>
                        <a:rPr lang="ja-JP" altLang="en-US" sz="1050" b="0" i="0" u="none" strike="noStrike" dirty="0">
                          <a:solidFill>
                            <a:schemeClr val="tx1"/>
                          </a:solidFill>
                          <a:effectLst/>
                          <a:latin typeface="Yu Gothic UI" panose="020B0500000000000000" pitchFamily="50" charset="-128"/>
                          <a:ea typeface="Yu Gothic UI" panose="020B0500000000000000" pitchFamily="50" charset="-128"/>
                        </a:rPr>
                        <a:t>　</a:t>
                      </a:r>
                      <a:r>
                        <a:rPr lang="en-US" altLang="ja-JP" sz="1050" b="0" i="0" u="none" strike="noStrike" dirty="0">
                          <a:solidFill>
                            <a:srgbClr val="C00000"/>
                          </a:solidFill>
                          <a:effectLst/>
                          <a:latin typeface="Yu Gothic UI" panose="020B0500000000000000" pitchFamily="50" charset="-128"/>
                          <a:ea typeface="Yu Gothic UI" panose="020B0500000000000000" pitchFamily="50" charset="-128"/>
                        </a:rPr>
                        <a:t>※</a:t>
                      </a:r>
                      <a:r>
                        <a:rPr lang="ja-JP" altLang="en-US" sz="1050" b="0" i="0" u="none" strike="noStrike" dirty="0">
                          <a:solidFill>
                            <a:srgbClr val="C00000"/>
                          </a:solidFill>
                          <a:effectLst/>
                          <a:latin typeface="Yu Gothic UI" panose="020B0500000000000000" pitchFamily="50" charset="-128"/>
                          <a:ea typeface="Yu Gothic UI" panose="020B0500000000000000" pitchFamily="50" charset="-128"/>
                        </a:rPr>
                        <a:t>今後調査踏まえ設定</a:t>
                      </a:r>
                      <a:endParaRPr lang="ja-JP" sz="1050" b="0" i="0" u="none" strike="noStrike" dirty="0">
                        <a:solidFill>
                          <a:srgbClr val="C00000"/>
                        </a:solidFill>
                        <a:effectLst/>
                        <a:latin typeface="Yu Gothic UI" panose="020B0500000000000000" pitchFamily="50" charset="-128"/>
                        <a:ea typeface="Yu Gothic UI" panose="020B0500000000000000" pitchFamily="50" charset="-128"/>
                      </a:endParaRPr>
                    </a:p>
                  </a:txBody>
                  <a:tcPr marL="90000" marR="0" marT="0" marB="0" anchor="ctr">
                    <a:no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861833671"/>
                  </a:ext>
                </a:extLst>
              </a:tr>
              <a:tr h="388364">
                <a:tc vMerge="1">
                  <a:txBody>
                    <a:bodyPr/>
                    <a:lstStyle/>
                    <a:p>
                      <a:endParaRPr kumimoji="1" lang="ja-JP" altLang="en-US"/>
                    </a:p>
                  </a:txBody>
                  <a:tcPr/>
                </a:tc>
                <a:tc>
                  <a:txBody>
                    <a:bodyPr/>
                    <a:lstStyle/>
                    <a:p>
                      <a:pPr algn="ctr"/>
                      <a:r>
                        <a:rPr kumimoji="1" lang="ja-JP" altLang="en-US" sz="1050" dirty="0">
                          <a:latin typeface="Yu Gothic UI" panose="020B0500000000000000" pitchFamily="50" charset="-128"/>
                          <a:ea typeface="Yu Gothic UI" panose="020B0500000000000000" pitchFamily="50" charset="-128"/>
                        </a:rPr>
                        <a:t>事故の発生</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受託者の責による労災事故</a:t>
                      </a:r>
                    </a:p>
                  </a:txBody>
                  <a:tcPr marL="90000" marR="0" marT="0" marB="0" anchor="ctr">
                    <a:no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961186426"/>
                  </a:ext>
                </a:extLst>
              </a:tr>
            </a:tbl>
          </a:graphicData>
        </a:graphic>
      </p:graphicFrame>
    </p:spTree>
    <p:extLst>
      <p:ext uri="{BB962C8B-B14F-4D97-AF65-F5344CB8AC3E}">
        <p14:creationId xmlns:p14="http://schemas.microsoft.com/office/powerpoint/2010/main" val="2505910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6C7DE-3134-3D92-B4AF-1BBDE1BDE047}"/>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2393A19A-B03D-A1BA-76ED-0032269A3D64}"/>
              </a:ext>
            </a:extLst>
          </p:cNvPr>
          <p:cNvSpPr>
            <a:spLocks noGrp="1"/>
          </p:cNvSpPr>
          <p:nvPr>
            <p:ph type="title"/>
          </p:nvPr>
        </p:nvSpPr>
        <p:spPr/>
        <p:txBody>
          <a:bodyPr/>
          <a:lstStyle/>
          <a:p>
            <a:r>
              <a:rPr lang="en-US" altLang="ja-JP" dirty="0"/>
              <a:t>4.</a:t>
            </a:r>
            <a:r>
              <a:rPr lang="ja-JP" altLang="en-US" dirty="0"/>
              <a:t>導入検討方針（案）</a:t>
            </a:r>
            <a:br>
              <a:rPr kumimoji="1" lang="en-US" altLang="ja-JP" dirty="0"/>
            </a:br>
            <a:r>
              <a:rPr kumimoji="1" lang="ja-JP" altLang="en-US" dirty="0"/>
              <a:t>　リスク分担（</a:t>
            </a:r>
            <a:r>
              <a:rPr kumimoji="1" lang="en-US" altLang="ja-JP" dirty="0"/>
              <a:t>3/5</a:t>
            </a:r>
            <a:r>
              <a:rPr kumimoji="1" lang="ja-JP" altLang="en-US" dirty="0"/>
              <a:t>）</a:t>
            </a:r>
          </a:p>
        </p:txBody>
      </p:sp>
      <p:sp>
        <p:nvSpPr>
          <p:cNvPr id="9" name="四角形: 角を丸くする 8">
            <a:extLst>
              <a:ext uri="{FF2B5EF4-FFF2-40B4-BE49-F238E27FC236}">
                <a16:creationId xmlns:a16="http://schemas.microsoft.com/office/drawing/2014/main" id="{0E0D5756-4B73-1F40-BC7C-0CCF97F28A3B}"/>
              </a:ext>
            </a:extLst>
          </p:cNvPr>
          <p:cNvSpPr/>
          <p:nvPr/>
        </p:nvSpPr>
        <p:spPr>
          <a:xfrm>
            <a:off x="465667" y="883709"/>
            <a:ext cx="1236133" cy="4442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Yu Gothic UI" panose="020B0500000000000000" pitchFamily="50" charset="-128"/>
                <a:ea typeface="Yu Gothic UI" panose="020B0500000000000000" pitchFamily="50" charset="-128"/>
              </a:rPr>
              <a:t>リスク分担</a:t>
            </a:r>
          </a:p>
        </p:txBody>
      </p:sp>
      <p:sp>
        <p:nvSpPr>
          <p:cNvPr id="10" name="四角形: 角を丸くする 9">
            <a:extLst>
              <a:ext uri="{FF2B5EF4-FFF2-40B4-BE49-F238E27FC236}">
                <a16:creationId xmlns:a16="http://schemas.microsoft.com/office/drawing/2014/main" id="{C84927C4-5E83-CA36-C6A6-F30AC2E4A3E4}"/>
              </a:ext>
            </a:extLst>
          </p:cNvPr>
          <p:cNvSpPr/>
          <p:nvPr/>
        </p:nvSpPr>
        <p:spPr>
          <a:xfrm>
            <a:off x="1870946" y="883709"/>
            <a:ext cx="6807387" cy="44420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Yu Gothic UI" panose="020B0500000000000000" pitchFamily="50" charset="-128"/>
                <a:ea typeface="Yu Gothic UI" panose="020B0500000000000000" pitchFamily="50" charset="-128"/>
              </a:rPr>
              <a:t>対象となる</a:t>
            </a:r>
            <a:r>
              <a:rPr lang="ja-JP" altLang="en-US" b="1" dirty="0">
                <a:solidFill>
                  <a:schemeClr val="tx1"/>
                </a:solidFill>
                <a:latin typeface="Yu Gothic UI" panose="020B0500000000000000" pitchFamily="50" charset="-128"/>
                <a:ea typeface="Yu Gothic UI" panose="020B0500000000000000" pitchFamily="50" charset="-128"/>
              </a:rPr>
              <a:t>リスク</a:t>
            </a:r>
            <a:r>
              <a:rPr kumimoji="1" lang="ja-JP" altLang="en-US" b="1" dirty="0">
                <a:solidFill>
                  <a:schemeClr val="tx1"/>
                </a:solidFill>
                <a:latin typeface="Yu Gothic UI" panose="020B0500000000000000" pitchFamily="50" charset="-128"/>
                <a:ea typeface="Yu Gothic UI" panose="020B0500000000000000" pitchFamily="50" charset="-128"/>
              </a:rPr>
              <a:t>について以下の分担を想定</a:t>
            </a:r>
            <a:endParaRPr kumimoji="1" lang="en-US" altLang="ja-JP" b="1" dirty="0">
              <a:solidFill>
                <a:schemeClr val="tx1"/>
              </a:solidFill>
              <a:latin typeface="Yu Gothic UI" panose="020B0500000000000000" pitchFamily="50" charset="-128"/>
              <a:ea typeface="Yu Gothic UI" panose="020B0500000000000000" pitchFamily="50" charset="-128"/>
            </a:endParaRPr>
          </a:p>
        </p:txBody>
      </p:sp>
      <p:graphicFrame>
        <p:nvGraphicFramePr>
          <p:cNvPr id="4" name="表 3">
            <a:extLst>
              <a:ext uri="{FF2B5EF4-FFF2-40B4-BE49-F238E27FC236}">
                <a16:creationId xmlns:a16="http://schemas.microsoft.com/office/drawing/2014/main" id="{60CAB6C1-E877-9798-4418-F27EA21B5223}"/>
              </a:ext>
            </a:extLst>
          </p:cNvPr>
          <p:cNvGraphicFramePr>
            <a:graphicFrameLocks noGrp="1"/>
          </p:cNvGraphicFramePr>
          <p:nvPr>
            <p:extLst>
              <p:ext uri="{D42A27DB-BD31-4B8C-83A1-F6EECF244321}">
                <p14:modId xmlns:p14="http://schemas.microsoft.com/office/powerpoint/2010/main" val="1767614786"/>
              </p:ext>
            </p:extLst>
          </p:nvPr>
        </p:nvGraphicFramePr>
        <p:xfrm>
          <a:off x="639132" y="1531175"/>
          <a:ext cx="7865735" cy="4940916"/>
        </p:xfrm>
        <a:graphic>
          <a:graphicData uri="http://schemas.openxmlformats.org/drawingml/2006/table">
            <a:tbl>
              <a:tblPr firstRow="1" bandRow="1">
                <a:tableStyleId>{5940675A-B579-460E-94D1-54222C63F5DA}</a:tableStyleId>
              </a:tblPr>
              <a:tblGrid>
                <a:gridCol w="925508">
                  <a:extLst>
                    <a:ext uri="{9D8B030D-6E8A-4147-A177-3AD203B41FA5}">
                      <a16:colId xmlns:a16="http://schemas.microsoft.com/office/drawing/2014/main" val="411071244"/>
                    </a:ext>
                  </a:extLst>
                </a:gridCol>
                <a:gridCol w="1320800">
                  <a:extLst>
                    <a:ext uri="{9D8B030D-6E8A-4147-A177-3AD203B41FA5}">
                      <a16:colId xmlns:a16="http://schemas.microsoft.com/office/drawing/2014/main" val="3175421924"/>
                    </a:ext>
                  </a:extLst>
                </a:gridCol>
                <a:gridCol w="4159455">
                  <a:extLst>
                    <a:ext uri="{9D8B030D-6E8A-4147-A177-3AD203B41FA5}">
                      <a16:colId xmlns:a16="http://schemas.microsoft.com/office/drawing/2014/main" val="2999856597"/>
                    </a:ext>
                  </a:extLst>
                </a:gridCol>
                <a:gridCol w="729986">
                  <a:extLst>
                    <a:ext uri="{9D8B030D-6E8A-4147-A177-3AD203B41FA5}">
                      <a16:colId xmlns:a16="http://schemas.microsoft.com/office/drawing/2014/main" val="2810873130"/>
                    </a:ext>
                  </a:extLst>
                </a:gridCol>
                <a:gridCol w="729986">
                  <a:extLst>
                    <a:ext uri="{9D8B030D-6E8A-4147-A177-3AD203B41FA5}">
                      <a16:colId xmlns:a16="http://schemas.microsoft.com/office/drawing/2014/main" val="3841455328"/>
                    </a:ext>
                  </a:extLst>
                </a:gridCol>
              </a:tblGrid>
              <a:tr h="250420">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区分</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リスクの種類</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リスクの内容</a:t>
                      </a:r>
                    </a:p>
                  </a:txBody>
                  <a:tcPr marL="91432" marR="91432" marT="45721" marB="45721" anchor="ctr">
                    <a:solidFill>
                      <a:schemeClr val="accent2">
                        <a:lumMod val="20000"/>
                        <a:lumOff val="80000"/>
                      </a:schemeClr>
                    </a:solidFill>
                  </a:tcPr>
                </a:tc>
                <a:tc grid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負担者</a:t>
                      </a:r>
                    </a:p>
                  </a:txBody>
                  <a:tcPr marL="91432" marR="91432" marT="45721" marB="45721" anchor="ctr">
                    <a:solidFill>
                      <a:schemeClr val="accent2">
                        <a:lumMod val="20000"/>
                        <a:lumOff val="80000"/>
                      </a:schemeClr>
                    </a:solidFill>
                  </a:tcPr>
                </a:tc>
                <a:tc hMerge="1">
                  <a:txBody>
                    <a:bodyPr/>
                    <a:lstStyle/>
                    <a:p>
                      <a:endParaRPr dirty="0"/>
                    </a:p>
                  </a:txBody>
                  <a:tcPr marL="91432" marR="91432" marT="45721" marB="45721" anchor="ctr">
                    <a:solidFill>
                      <a:srgbClr val="C8BEAA"/>
                    </a:solidFill>
                  </a:tcPr>
                </a:tc>
                <a:extLst>
                  <a:ext uri="{0D108BD9-81ED-4DB2-BD59-A6C34878D82A}">
                    <a16:rowId xmlns:a16="http://schemas.microsoft.com/office/drawing/2014/main" val="762404148"/>
                  </a:ext>
                </a:extLst>
              </a:tr>
              <a:tr h="241871">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rgbClr val="C8BEAA"/>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委託者</a:t>
                      </a:r>
                    </a:p>
                  </a:txBody>
                  <a:tcPr marL="91432" marR="91432" marT="45721" marB="45721" anchor="ctr">
                    <a:solidFill>
                      <a:schemeClr val="accent2">
                        <a:lumMod val="20000"/>
                        <a:lumOff val="80000"/>
                      </a:schemeClr>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受託者</a:t>
                      </a:r>
                    </a:p>
                  </a:txBody>
                  <a:tcPr marL="91432" marR="91432" marT="45721" marB="45721" anchor="ctr">
                    <a:solidFill>
                      <a:schemeClr val="accent2">
                        <a:lumMod val="20000"/>
                        <a:lumOff val="80000"/>
                      </a:schemeClr>
                    </a:solidFill>
                  </a:tcPr>
                </a:tc>
                <a:extLst>
                  <a:ext uri="{0D108BD9-81ED-4DB2-BD59-A6C34878D82A}">
                    <a16:rowId xmlns:a16="http://schemas.microsoft.com/office/drawing/2014/main" val="2358844652"/>
                  </a:ext>
                </a:extLst>
              </a:tr>
              <a:tr h="409776">
                <a:tc rowSpan="1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rPr>
                        <a:t>その他共通</a:t>
                      </a:r>
                      <a:endParaRPr kumimoji="1" lang="en-US" altLang="ja-JP" sz="105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a:txBody>
                    <a:bodyPr/>
                    <a:lstStyle/>
                    <a:p>
                      <a:pPr algn="ctr"/>
                      <a:r>
                        <a:rPr kumimoji="1" lang="ja-JP" altLang="en-US" sz="1050" dirty="0">
                          <a:latin typeface="Yu Gothic UI" panose="020B0500000000000000" pitchFamily="50" charset="-128"/>
                          <a:ea typeface="Yu Gothic UI" panose="020B0500000000000000" pitchFamily="50" charset="-128"/>
                        </a:rPr>
                        <a:t>不可抗力</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天災、暴動等による運営業務の変更、中止、延期</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561755547"/>
                  </a:ext>
                </a:extLst>
              </a:tr>
              <a:tr h="250420">
                <a:tc vMerge="1">
                  <a:txBody>
                    <a:bodyPr/>
                    <a:lstStyle/>
                    <a:p>
                      <a:endParaRPr kumimoji="1" lang="ja-JP" altLang="en-US"/>
                    </a:p>
                  </a:txBody>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情報の漏洩</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委託者の帰責により個人情報や守秘義務情報等の情報の外部流出</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494549834"/>
                  </a:ext>
                </a:extLst>
              </a:tr>
              <a:tr h="250420">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受託者の帰責による個人情報や守秘義務情報の外部流出</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032743750"/>
                  </a:ext>
                </a:extLst>
              </a:tr>
              <a:tr h="351568">
                <a:tc vMerge="1">
                  <a:txBody>
                    <a:bodyPr/>
                    <a:lstStyle/>
                    <a:p>
                      <a:pPr algn="ct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rowSpan="3">
                  <a:txBody>
                    <a:bodyPr/>
                    <a:lstStyle/>
                    <a:p>
                      <a:pPr algn="ctr"/>
                      <a:r>
                        <a:rPr kumimoji="1" lang="ja-JP" altLang="en-US" sz="1050" dirty="0">
                          <a:latin typeface="Yu Gothic UI" panose="020B0500000000000000" pitchFamily="50" charset="-128"/>
                          <a:ea typeface="Yu Gothic UI" panose="020B0500000000000000" pitchFamily="50" charset="-128"/>
                        </a:rPr>
                        <a:t>委託業務中止・延期に関するリスク</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委託者の指示によるもの</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267750413"/>
                  </a:ext>
                </a:extLst>
              </a:tr>
              <a:tr h="250420">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委託者の債務不履行によるもの</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4045369746"/>
                  </a:ext>
                </a:extLst>
              </a:tr>
              <a:tr h="250420">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受託者の業務放棄、破綻によるもの</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095359652"/>
                  </a:ext>
                </a:extLst>
              </a:tr>
              <a:tr h="351568">
                <a:tc vMerge="1">
                  <a:txBody>
                    <a:bodyPr/>
                    <a:lstStyle/>
                    <a:p>
                      <a:pPr algn="ct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計画・仕様変更</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委託者の事由に起因するもの（委託者の政策変更等による計画・仕様変更）</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8069836"/>
                  </a:ext>
                </a:extLst>
              </a:tr>
              <a:tr h="250420">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受託者の事由に起因するもの</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1114040632"/>
                  </a:ext>
                </a:extLst>
              </a:tr>
              <a:tr h="250420">
                <a:tc vMerge="1">
                  <a:txBody>
                    <a:bodyPr/>
                    <a:lstStyle/>
                    <a:p>
                      <a:endParaRPr kumimoji="1" lang="ja-JP" altLang="en-US"/>
                    </a:p>
                  </a:txBody>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施設の保安</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受託者の管理の不手際による物品の盗難・紛失</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928769748"/>
                  </a:ext>
                </a:extLst>
              </a:tr>
              <a:tr h="307833">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受託者に故意または過失がある場合を除き、不審者の侵入、盗難、不法投棄の管理責任</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374039663"/>
                  </a:ext>
                </a:extLst>
              </a:tr>
              <a:tr h="250420">
                <a:tc vMerge="1">
                  <a:txBody>
                    <a:bodyPr/>
                    <a:lstStyle/>
                    <a:p>
                      <a:endParaRPr kumimoji="1" lang="ja-JP" altLang="en-US"/>
                    </a:p>
                  </a:txBody>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緊急時の対応</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性能未達など、受注者の責めにより生じた緊急対応費の増大</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520773287"/>
                  </a:ext>
                </a:extLst>
              </a:tr>
              <a:tr h="250420">
                <a:tc vMerge="1">
                  <a:txBody>
                    <a:bodyPr/>
                    <a:lstStyle/>
                    <a:p>
                      <a:pPr algn="ctr"/>
                      <a:endParaRPr kumimoji="1" lang="en-US" altLang="ja-JP"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vMerge="1">
                  <a:txBody>
                    <a:bodyPr/>
                    <a:lstStyle/>
                    <a:p>
                      <a:endParaRPr dirty="0"/>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上記以外の緊急対応費の増大</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327881174"/>
                  </a:ext>
                </a:extLst>
              </a:tr>
              <a:tr h="250420">
                <a:tc rowSpan="4">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rPr>
                        <a:t>維持管理</a:t>
                      </a:r>
                      <a:endParaRPr kumimoji="1" lang="en-US" altLang="ja-JP" sz="105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下水の水量変動</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施設処理能力以内の流入水量変動</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899802303"/>
                  </a:ext>
                </a:extLst>
              </a:tr>
              <a:tr h="250420">
                <a:tc v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vMerge="1">
                  <a:txBody>
                    <a:bodyPr/>
                    <a:lstStyle/>
                    <a:p>
                      <a:endParaRPr dirty="0"/>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施設能力を超える流入水量変動</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308545768"/>
                  </a:ext>
                </a:extLst>
              </a:tr>
              <a:tr h="250420">
                <a:tc v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水質の変動</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定めた範囲内の流入水質変動</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636655708"/>
                  </a:ext>
                </a:extLst>
              </a:tr>
              <a:tr h="250420">
                <a:tc v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1" lang="en-US" altLang="ja-JP" sz="1050" b="0" i="0" u="none" strike="noStrike" kern="1200" cap="none" spc="0" normalizeH="0" baseline="0" noProof="0" dirty="0">
                        <a:ln>
                          <a:noFill/>
                        </a:ln>
                        <a:solidFill>
                          <a:srgbClr val="000000"/>
                        </a:solidFill>
                        <a:effectLst/>
                        <a:uLnTx/>
                        <a:uFillTx/>
                        <a:latin typeface="Yu Gothic UI" panose="020B0500000000000000" pitchFamily="50" charset="-128"/>
                        <a:ea typeface="Yu Gothic UI" panose="020B0500000000000000" pitchFamily="50" charset="-128"/>
                        <a:cs typeface="+mn-cs"/>
                      </a:endParaRPr>
                    </a:p>
                  </a:txBody>
                  <a:tcPr marL="91432" marR="91432" marT="45721" marB="45721" anchor="ctr">
                    <a:solidFill>
                      <a:schemeClr val="bg1"/>
                    </a:solidFill>
                  </a:tcPr>
                </a:tc>
                <a:tc vMerge="1">
                  <a:txBody>
                    <a:bodyPr/>
                    <a:lstStyle/>
                    <a:p>
                      <a:pPr algn="ctr"/>
                      <a:endParaRPr kumimoji="1" lang="ja-JP" altLang="en-US" sz="105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定めた範囲を超える流入水質変動</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373026851"/>
                  </a:ext>
                </a:extLst>
              </a:tr>
            </a:tbl>
          </a:graphicData>
        </a:graphic>
      </p:graphicFrame>
    </p:spTree>
    <p:extLst>
      <p:ext uri="{BB962C8B-B14F-4D97-AF65-F5344CB8AC3E}">
        <p14:creationId xmlns:p14="http://schemas.microsoft.com/office/powerpoint/2010/main" val="3940520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48506-F303-3C59-F308-7700CF1656FB}"/>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D22E8CED-7B91-4B15-F84D-8C2B1A07DD54}"/>
              </a:ext>
            </a:extLst>
          </p:cNvPr>
          <p:cNvSpPr>
            <a:spLocks noGrp="1"/>
          </p:cNvSpPr>
          <p:nvPr>
            <p:ph type="title"/>
          </p:nvPr>
        </p:nvSpPr>
        <p:spPr/>
        <p:txBody>
          <a:bodyPr/>
          <a:lstStyle/>
          <a:p>
            <a:r>
              <a:rPr lang="en-US" altLang="ja-JP" dirty="0"/>
              <a:t>4.</a:t>
            </a:r>
            <a:r>
              <a:rPr lang="ja-JP" altLang="en-US" dirty="0"/>
              <a:t>導入検討方針（案）</a:t>
            </a:r>
            <a:br>
              <a:rPr kumimoji="1" lang="en-US" altLang="ja-JP" dirty="0"/>
            </a:br>
            <a:r>
              <a:rPr kumimoji="1" lang="ja-JP" altLang="en-US" dirty="0"/>
              <a:t>　リスク分担（</a:t>
            </a:r>
            <a:r>
              <a:rPr lang="en-US" altLang="ja-JP" dirty="0"/>
              <a:t>4</a:t>
            </a:r>
            <a:r>
              <a:rPr kumimoji="1" lang="en-US" altLang="ja-JP" dirty="0"/>
              <a:t>/5</a:t>
            </a:r>
            <a:r>
              <a:rPr kumimoji="1" lang="ja-JP" altLang="en-US" dirty="0"/>
              <a:t>）</a:t>
            </a:r>
          </a:p>
        </p:txBody>
      </p:sp>
      <p:sp>
        <p:nvSpPr>
          <p:cNvPr id="9" name="四角形: 角を丸くする 8">
            <a:extLst>
              <a:ext uri="{FF2B5EF4-FFF2-40B4-BE49-F238E27FC236}">
                <a16:creationId xmlns:a16="http://schemas.microsoft.com/office/drawing/2014/main" id="{57EF954D-AF68-89A2-1966-01C24EE10137}"/>
              </a:ext>
            </a:extLst>
          </p:cNvPr>
          <p:cNvSpPr/>
          <p:nvPr/>
        </p:nvSpPr>
        <p:spPr>
          <a:xfrm>
            <a:off x="465667" y="883709"/>
            <a:ext cx="1236133" cy="4442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Yu Gothic UI" panose="020B0500000000000000" pitchFamily="50" charset="-128"/>
                <a:ea typeface="Yu Gothic UI" panose="020B0500000000000000" pitchFamily="50" charset="-128"/>
              </a:rPr>
              <a:t>リスク分担</a:t>
            </a:r>
          </a:p>
        </p:txBody>
      </p:sp>
      <p:sp>
        <p:nvSpPr>
          <p:cNvPr id="10" name="四角形: 角を丸くする 9">
            <a:extLst>
              <a:ext uri="{FF2B5EF4-FFF2-40B4-BE49-F238E27FC236}">
                <a16:creationId xmlns:a16="http://schemas.microsoft.com/office/drawing/2014/main" id="{4D6D1DB0-BAA0-132C-B4C9-24FE8D04E19E}"/>
              </a:ext>
            </a:extLst>
          </p:cNvPr>
          <p:cNvSpPr/>
          <p:nvPr/>
        </p:nvSpPr>
        <p:spPr>
          <a:xfrm>
            <a:off x="1870946" y="883709"/>
            <a:ext cx="6807387" cy="44420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Yu Gothic UI" panose="020B0500000000000000" pitchFamily="50" charset="-128"/>
                <a:ea typeface="Yu Gothic UI" panose="020B0500000000000000" pitchFamily="50" charset="-128"/>
              </a:rPr>
              <a:t>対象となる</a:t>
            </a:r>
            <a:r>
              <a:rPr lang="ja-JP" altLang="en-US" b="1" dirty="0">
                <a:solidFill>
                  <a:schemeClr val="tx1"/>
                </a:solidFill>
                <a:latin typeface="Yu Gothic UI" panose="020B0500000000000000" pitchFamily="50" charset="-128"/>
                <a:ea typeface="Yu Gothic UI" panose="020B0500000000000000" pitchFamily="50" charset="-128"/>
              </a:rPr>
              <a:t>リスク</a:t>
            </a:r>
            <a:r>
              <a:rPr kumimoji="1" lang="ja-JP" altLang="en-US" b="1" dirty="0">
                <a:solidFill>
                  <a:schemeClr val="tx1"/>
                </a:solidFill>
                <a:latin typeface="Yu Gothic UI" panose="020B0500000000000000" pitchFamily="50" charset="-128"/>
                <a:ea typeface="Yu Gothic UI" panose="020B0500000000000000" pitchFamily="50" charset="-128"/>
              </a:rPr>
              <a:t>について以下の分担を想定</a:t>
            </a:r>
            <a:endParaRPr kumimoji="1" lang="en-US" altLang="ja-JP" b="1" dirty="0">
              <a:solidFill>
                <a:schemeClr val="tx1"/>
              </a:solidFill>
              <a:latin typeface="Yu Gothic UI" panose="020B0500000000000000" pitchFamily="50" charset="-128"/>
              <a:ea typeface="Yu Gothic UI" panose="020B0500000000000000" pitchFamily="50" charset="-128"/>
            </a:endParaRPr>
          </a:p>
        </p:txBody>
      </p:sp>
      <p:graphicFrame>
        <p:nvGraphicFramePr>
          <p:cNvPr id="4" name="表 3">
            <a:extLst>
              <a:ext uri="{FF2B5EF4-FFF2-40B4-BE49-F238E27FC236}">
                <a16:creationId xmlns:a16="http://schemas.microsoft.com/office/drawing/2014/main" id="{821BF4FA-9A62-8099-837C-7637B9F3CD90}"/>
              </a:ext>
            </a:extLst>
          </p:cNvPr>
          <p:cNvGraphicFramePr>
            <a:graphicFrameLocks noGrp="1"/>
          </p:cNvGraphicFramePr>
          <p:nvPr>
            <p:extLst>
              <p:ext uri="{D42A27DB-BD31-4B8C-83A1-F6EECF244321}">
                <p14:modId xmlns:p14="http://schemas.microsoft.com/office/powerpoint/2010/main" val="2197657116"/>
              </p:ext>
            </p:extLst>
          </p:nvPr>
        </p:nvGraphicFramePr>
        <p:xfrm>
          <a:off x="639132" y="1472751"/>
          <a:ext cx="7865733" cy="4972299"/>
        </p:xfrm>
        <a:graphic>
          <a:graphicData uri="http://schemas.openxmlformats.org/drawingml/2006/table">
            <a:tbl>
              <a:tblPr firstRow="1" bandRow="1">
                <a:tableStyleId>{5940675A-B579-460E-94D1-54222C63F5DA}</a:tableStyleId>
              </a:tblPr>
              <a:tblGrid>
                <a:gridCol w="930902">
                  <a:extLst>
                    <a:ext uri="{9D8B030D-6E8A-4147-A177-3AD203B41FA5}">
                      <a16:colId xmlns:a16="http://schemas.microsoft.com/office/drawing/2014/main" val="411071244"/>
                    </a:ext>
                  </a:extLst>
                </a:gridCol>
                <a:gridCol w="1315406">
                  <a:extLst>
                    <a:ext uri="{9D8B030D-6E8A-4147-A177-3AD203B41FA5}">
                      <a16:colId xmlns:a16="http://schemas.microsoft.com/office/drawing/2014/main" val="3175421924"/>
                    </a:ext>
                  </a:extLst>
                </a:gridCol>
                <a:gridCol w="4159453">
                  <a:extLst>
                    <a:ext uri="{9D8B030D-6E8A-4147-A177-3AD203B41FA5}">
                      <a16:colId xmlns:a16="http://schemas.microsoft.com/office/drawing/2014/main" val="2999856597"/>
                    </a:ext>
                  </a:extLst>
                </a:gridCol>
                <a:gridCol w="729986">
                  <a:extLst>
                    <a:ext uri="{9D8B030D-6E8A-4147-A177-3AD203B41FA5}">
                      <a16:colId xmlns:a16="http://schemas.microsoft.com/office/drawing/2014/main" val="2810873130"/>
                    </a:ext>
                  </a:extLst>
                </a:gridCol>
                <a:gridCol w="729986">
                  <a:extLst>
                    <a:ext uri="{9D8B030D-6E8A-4147-A177-3AD203B41FA5}">
                      <a16:colId xmlns:a16="http://schemas.microsoft.com/office/drawing/2014/main" val="3841455328"/>
                    </a:ext>
                  </a:extLst>
                </a:gridCol>
              </a:tblGrid>
              <a:tr h="248088">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区分</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リスクの種類</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リスクの内容</a:t>
                      </a:r>
                    </a:p>
                  </a:txBody>
                  <a:tcPr marL="91432" marR="91432" marT="45721" marB="45721" anchor="ctr">
                    <a:solidFill>
                      <a:schemeClr val="accent2">
                        <a:lumMod val="20000"/>
                        <a:lumOff val="80000"/>
                      </a:schemeClr>
                    </a:solidFill>
                  </a:tcPr>
                </a:tc>
                <a:tc grid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負担者</a:t>
                      </a:r>
                    </a:p>
                  </a:txBody>
                  <a:tcPr marL="91432" marR="91432" marT="45721" marB="45721" anchor="ctr">
                    <a:solidFill>
                      <a:schemeClr val="accent2">
                        <a:lumMod val="20000"/>
                        <a:lumOff val="80000"/>
                      </a:schemeClr>
                    </a:solidFill>
                  </a:tcPr>
                </a:tc>
                <a:tc hMerge="1">
                  <a:txBody>
                    <a:bodyPr/>
                    <a:lstStyle/>
                    <a:p>
                      <a:endParaRPr dirty="0"/>
                    </a:p>
                  </a:txBody>
                  <a:tcPr marL="91432" marR="91432" marT="45721" marB="45721" anchor="ctr">
                    <a:solidFill>
                      <a:srgbClr val="C8BEAA"/>
                    </a:solidFill>
                  </a:tcPr>
                </a:tc>
                <a:extLst>
                  <a:ext uri="{0D108BD9-81ED-4DB2-BD59-A6C34878D82A}">
                    <a16:rowId xmlns:a16="http://schemas.microsoft.com/office/drawing/2014/main" val="762404148"/>
                  </a:ext>
                </a:extLst>
              </a:tr>
              <a:tr h="226066">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rgbClr val="C8BEAA"/>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委託者</a:t>
                      </a:r>
                    </a:p>
                  </a:txBody>
                  <a:tcPr marL="91432" marR="91432" marT="45721" marB="45721" anchor="ctr">
                    <a:solidFill>
                      <a:schemeClr val="accent2">
                        <a:lumMod val="20000"/>
                        <a:lumOff val="80000"/>
                      </a:schemeClr>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受託者</a:t>
                      </a:r>
                    </a:p>
                  </a:txBody>
                  <a:tcPr marL="91432" marR="91432" marT="45721" marB="45721" anchor="ctr">
                    <a:solidFill>
                      <a:schemeClr val="accent2">
                        <a:lumMod val="20000"/>
                        <a:lumOff val="80000"/>
                      </a:schemeClr>
                    </a:solidFill>
                  </a:tcPr>
                </a:tc>
                <a:extLst>
                  <a:ext uri="{0D108BD9-81ED-4DB2-BD59-A6C34878D82A}">
                    <a16:rowId xmlns:a16="http://schemas.microsoft.com/office/drawing/2014/main" val="2358844652"/>
                  </a:ext>
                </a:extLst>
              </a:tr>
              <a:tr h="203639">
                <a:tc rowSpan="18">
                  <a:txBody>
                    <a:bodyPr/>
                    <a:lstStyle/>
                    <a:p>
                      <a:pPr algn="ctr"/>
                      <a:r>
                        <a:rPr kumimoji="1" lang="ja-JP" altLang="en-US" sz="1050" dirty="0">
                          <a:latin typeface="Yu Gothic UI" panose="020B0500000000000000" pitchFamily="50" charset="-128"/>
                          <a:ea typeface="Yu Gothic UI" panose="020B0500000000000000" pitchFamily="50" charset="-128"/>
                        </a:rPr>
                        <a:t>維持管理</a:t>
                      </a:r>
                    </a:p>
                  </a:txBody>
                  <a:tcPr marL="91432" marR="91432" marT="45721" marB="45721" anchor="ctr">
                    <a:noFill/>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突発修繕費</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受託者の責めに帰する事由による修繕費の増大</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1791693362"/>
                  </a:ext>
                </a:extLst>
              </a:tr>
              <a:tr h="203639">
                <a:tc vMerge="1">
                  <a:txBody>
                    <a:bodyPr/>
                    <a:lstStyle/>
                    <a:p>
                      <a:endParaRPr kumimoji="1" lang="ja-JP" altLang="en-US"/>
                    </a:p>
                  </a:txBody>
                  <a:tcPr>
                    <a:noFill/>
                  </a:tcPr>
                </a:tc>
                <a:tc vMerge="1">
                  <a:txBody>
                    <a:bodyPr/>
                    <a:lstStyle/>
                    <a:p>
                      <a:pPr algn="ctr"/>
                      <a:endParaRPr kumimoji="1" lang="ja-JP" altLang="en-US" sz="105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上記以外の修繕費の増大</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090051822"/>
                  </a:ext>
                </a:extLst>
              </a:tr>
              <a:tr h="315746">
                <a:tc vMerge="1">
                  <a:txBody>
                    <a:bodyPr/>
                    <a:lstStyle/>
                    <a:p>
                      <a:endParaRPr kumimoji="1" lang="ja-JP" altLang="en-US"/>
                    </a:p>
                  </a:txBody>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修繕の遅延によるリスク</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委託者発注の修繕の遅延による委託対象施設の機能不足（第三者委託含む）</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900527469"/>
                  </a:ext>
                </a:extLst>
              </a:tr>
              <a:tr h="315746">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受託者発注の修繕の遅延による委託対象施設の機能不足（第三者委託含む）</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1171116933"/>
                  </a:ext>
                </a:extLst>
              </a:tr>
              <a:tr h="203639">
                <a:tc vMerge="1">
                  <a:txBody>
                    <a:bodyPr/>
                    <a:lstStyle/>
                    <a:p>
                      <a:endParaRPr kumimoji="1" lang="ja-JP" altLang="en-US"/>
                    </a:p>
                  </a:txBody>
                  <a:tcPr>
                    <a:noFill/>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修繕等による施設の損害</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委託者発注の修繕による対象施設の損害</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15490423"/>
                  </a:ext>
                </a:extLst>
              </a:tr>
              <a:tr h="203639">
                <a:tc vMerge="1">
                  <a:txBody>
                    <a:bodyPr/>
                    <a:lstStyle/>
                    <a:p>
                      <a:endParaRPr kumimoji="1" lang="ja-JP" altLang="en-US"/>
                    </a:p>
                  </a:txBody>
                  <a:tcPr>
                    <a:no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受託者発注の修繕による対象施設の損害</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1526339678"/>
                  </a:ext>
                </a:extLst>
              </a:tr>
              <a:tr h="333226">
                <a:tc vMerge="1">
                  <a:txBody>
                    <a:bodyPr/>
                    <a:lstStyle/>
                    <a:p>
                      <a:endParaRPr kumimoji="1" lang="ja-JP" altLang="en-US"/>
                    </a:p>
                  </a:txBody>
                  <a:tcPr>
                    <a:noFill/>
                  </a:tcPr>
                </a:tc>
                <a:tc rowSpan="3">
                  <a:txBody>
                    <a:bodyPr/>
                    <a:lstStyle/>
                    <a:p>
                      <a:pPr algn="ctr"/>
                      <a:r>
                        <a:rPr kumimoji="1" lang="ja-JP" altLang="en-US" sz="1050" dirty="0">
                          <a:latin typeface="Yu Gothic UI" panose="020B0500000000000000" pitchFamily="50" charset="-128"/>
                          <a:ea typeface="Yu Gothic UI" panose="020B0500000000000000" pitchFamily="50" charset="-128"/>
                        </a:rPr>
                        <a:t>施設損傷</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施設の劣化に対して、受託者が適切な維持管理業務を実施しなかったことに起因する施設の損傷</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383556688"/>
                  </a:ext>
                </a:extLst>
              </a:tr>
              <a:tr h="203639">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委託者の責めにより施設が損傷した場合</a:t>
                      </a:r>
                    </a:p>
                  </a:txBody>
                  <a:tcPr marL="9000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420280973"/>
                  </a:ext>
                </a:extLst>
              </a:tr>
              <a:tr h="203639">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上記以外のもの（双方協議して決める）</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757017477"/>
                  </a:ext>
                </a:extLst>
              </a:tr>
              <a:tr h="333226">
                <a:tc vMerge="1">
                  <a:txBody>
                    <a:bodyPr/>
                    <a:lstStyle/>
                    <a:p>
                      <a:endParaRPr dirty="0"/>
                    </a:p>
                  </a:txBody>
                  <a:tcPr marL="91432" marR="91432" marT="45721" marB="45721" anchor="ctr"/>
                </a:tc>
                <a:tc rowSpan="2">
                  <a:txBody>
                    <a:bodyPr/>
                    <a:lstStyle/>
                    <a:p>
                      <a:pPr algn="ctr"/>
                      <a:r>
                        <a:rPr kumimoji="1" lang="ja-JP" altLang="en-US" sz="1050" dirty="0">
                          <a:latin typeface="Yu Gothic UI" panose="020B0500000000000000" pitchFamily="50" charset="-128"/>
                          <a:ea typeface="Yu Gothic UI" panose="020B0500000000000000" pitchFamily="50" charset="-128"/>
                        </a:rPr>
                        <a:t>電力供給</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電力の供給停止、供給能力低下時であってバックアップにより通常対応可能と考えられる場合</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275791555"/>
                  </a:ext>
                </a:extLst>
              </a:tr>
              <a:tr h="203639">
                <a:tc vMerge="1">
                  <a:txBody>
                    <a:bodyPr/>
                    <a:lstStyle/>
                    <a:p>
                      <a:endParaRPr kumimoji="1" lang="ja-JP" altLang="en-US"/>
                    </a:p>
                  </a:txBody>
                  <a:tcPr>
                    <a:solidFill>
                      <a:schemeClr val="bg1"/>
                    </a:solid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電力の供給停止、供給能力低下時であってバックアップで対応不可な場合</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785794418"/>
                  </a:ext>
                </a:extLst>
              </a:tr>
              <a:tr h="203639">
                <a:tc vMerge="1">
                  <a:txBody>
                    <a:bodyPr/>
                    <a:lstStyle/>
                    <a:p>
                      <a:endParaRPr kumimoji="1" lang="ja-JP" altLang="en-US"/>
                    </a:p>
                  </a:txBody>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電気事業法第</a:t>
                      </a:r>
                      <a:r>
                        <a:rPr kumimoji="1" lang="en-US" altLang="ja-JP" sz="1050" dirty="0">
                          <a:solidFill>
                            <a:schemeClr val="tx1"/>
                          </a:solidFill>
                          <a:latin typeface="Yu Gothic UI" panose="020B0500000000000000" pitchFamily="50" charset="-128"/>
                          <a:ea typeface="Yu Gothic UI" panose="020B0500000000000000" pitchFamily="50" charset="-128"/>
                        </a:rPr>
                        <a:t>27</a:t>
                      </a:r>
                      <a:r>
                        <a:rPr kumimoji="1" lang="ja-JP" altLang="en-US" sz="1050" dirty="0">
                          <a:solidFill>
                            <a:schemeClr val="tx1"/>
                          </a:solidFill>
                          <a:latin typeface="Yu Gothic UI" panose="020B0500000000000000" pitchFamily="50" charset="-128"/>
                          <a:ea typeface="Yu Gothic UI" panose="020B0500000000000000" pitchFamily="50" charset="-128"/>
                        </a:rPr>
                        <a:t>条（電力使用制限）に伴う罰則リスク</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受託者の責めによる使用制限違反</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087765497"/>
                  </a:ext>
                </a:extLst>
              </a:tr>
              <a:tr h="360196">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上記以外のもの</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544178285"/>
                  </a:ext>
                </a:extLst>
              </a:tr>
              <a:tr h="248088">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ctr"/>
                      <a:r>
                        <a:rPr kumimoji="1" lang="ja-JP" altLang="en-US" sz="1050" dirty="0">
                          <a:latin typeface="Yu Gothic UI" panose="020B0500000000000000" pitchFamily="50" charset="-128"/>
                          <a:ea typeface="Yu Gothic UI" panose="020B0500000000000000" pitchFamily="50" charset="-128"/>
                        </a:rPr>
                        <a:t>薬品供給</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薬品関係の供給停止、供給能力低下</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1970775327"/>
                  </a:ext>
                </a:extLst>
              </a:tr>
              <a:tr h="203639">
                <a:tc vMerge="1">
                  <a:txBody>
                    <a:bodyPr/>
                    <a:lstStyle/>
                    <a:p>
                      <a:endParaRPr kumimoji="1" lang="ja-JP" altLang="en-US" dirty="0"/>
                    </a:p>
                  </a:txBody>
                  <a:tcPr/>
                </a:tc>
                <a:tc rowSpan="2">
                  <a:txBody>
                    <a:bodyPr/>
                    <a:lstStyle/>
                    <a:p>
                      <a:pPr algn="ctr"/>
                      <a:r>
                        <a:rPr kumimoji="1" lang="ja-JP" altLang="en-US" sz="1050" dirty="0">
                          <a:latin typeface="Yu Gothic UI" panose="020B0500000000000000" pitchFamily="50" charset="-128"/>
                          <a:ea typeface="Yu Gothic UI" panose="020B0500000000000000" pitchFamily="50" charset="-128"/>
                        </a:rPr>
                        <a:t>技術革新</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委託者の指示等による採用技術に伴い発生する追加費用</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924159333"/>
                  </a:ext>
                </a:extLst>
              </a:tr>
              <a:tr h="203639">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受託者の業務遂行上で、新しい技術の採用によって発生する追加費用</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595779336"/>
                  </a:ext>
                </a:extLst>
              </a:tr>
              <a:tr h="248088">
                <a:tc vMerge="1">
                  <a:txBody>
                    <a:bodyPr/>
                    <a:lstStyle/>
                    <a:p>
                      <a:endParaRPr kumimoji="1" lang="ja-JP" altLang="en-US"/>
                    </a:p>
                  </a:txBody>
                  <a:tcPr>
                    <a:solidFill>
                      <a:schemeClr val="bg1"/>
                    </a:solidFill>
                  </a:tcPr>
                </a:tc>
                <a:tc>
                  <a:txBody>
                    <a:bodyPr/>
                    <a:lstStyle/>
                    <a:p>
                      <a:pPr algn="ctr"/>
                      <a:r>
                        <a:rPr kumimoji="1" lang="ja-JP" altLang="en-US" sz="1050" dirty="0">
                          <a:latin typeface="Yu Gothic UI" panose="020B0500000000000000" pitchFamily="50" charset="-128"/>
                          <a:ea typeface="Yu Gothic UI" panose="020B0500000000000000" pitchFamily="50" charset="-128"/>
                        </a:rPr>
                        <a:t>要求水準未達</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受注者の行う業務の内容が要求水準を満たさない場合</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1442373787"/>
                  </a:ext>
                </a:extLst>
              </a:tr>
              <a:tr h="248088">
                <a:tc vMerge="1">
                  <a:txBody>
                    <a:bodyPr/>
                    <a:lstStyle/>
                    <a:p>
                      <a:endParaRPr kumimoji="1" lang="ja-JP" altLang="en-US"/>
                    </a:p>
                  </a:txBody>
                  <a:tcPr>
                    <a:solidFill>
                      <a:schemeClr val="bg1"/>
                    </a:solidFill>
                  </a:tcPr>
                </a:tc>
                <a:tc>
                  <a:txBody>
                    <a:bodyPr/>
                    <a:lstStyle/>
                    <a:p>
                      <a:pPr algn="ctr"/>
                      <a:r>
                        <a:rPr kumimoji="1" lang="ja-JP" altLang="en-US" sz="1050" dirty="0">
                          <a:latin typeface="Yu Gothic UI" panose="020B0500000000000000" pitchFamily="50" charset="-128"/>
                          <a:ea typeface="Yu Gothic UI" panose="020B0500000000000000" pitchFamily="50" charset="-128"/>
                        </a:rPr>
                        <a:t>業務内容変更</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委託者の指示による維持管理業務の変更</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740827550"/>
                  </a:ext>
                </a:extLst>
              </a:tr>
            </a:tbl>
          </a:graphicData>
        </a:graphic>
      </p:graphicFrame>
    </p:spTree>
    <p:extLst>
      <p:ext uri="{BB962C8B-B14F-4D97-AF65-F5344CB8AC3E}">
        <p14:creationId xmlns:p14="http://schemas.microsoft.com/office/powerpoint/2010/main" val="3304341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8E38A-5DB8-B11E-A7C1-8167C93B03F2}"/>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C1DF174A-AE50-2EB2-ED6F-25011A457EA1}"/>
              </a:ext>
            </a:extLst>
          </p:cNvPr>
          <p:cNvSpPr>
            <a:spLocks noGrp="1"/>
          </p:cNvSpPr>
          <p:nvPr>
            <p:ph type="title"/>
          </p:nvPr>
        </p:nvSpPr>
        <p:spPr/>
        <p:txBody>
          <a:bodyPr/>
          <a:lstStyle/>
          <a:p>
            <a:r>
              <a:rPr lang="en-US" altLang="ja-JP" dirty="0"/>
              <a:t>4.</a:t>
            </a:r>
            <a:r>
              <a:rPr lang="ja-JP" altLang="en-US" dirty="0"/>
              <a:t>導入検討方針（案）</a:t>
            </a:r>
            <a:br>
              <a:rPr kumimoji="1" lang="en-US" altLang="ja-JP" dirty="0"/>
            </a:br>
            <a:r>
              <a:rPr kumimoji="1" lang="ja-JP" altLang="en-US" dirty="0"/>
              <a:t>　リスク分担（</a:t>
            </a:r>
            <a:r>
              <a:rPr kumimoji="1" lang="en-US" altLang="ja-JP" dirty="0"/>
              <a:t>5/5</a:t>
            </a:r>
            <a:r>
              <a:rPr kumimoji="1" lang="ja-JP" altLang="en-US" dirty="0"/>
              <a:t>）</a:t>
            </a:r>
          </a:p>
        </p:txBody>
      </p:sp>
      <p:sp>
        <p:nvSpPr>
          <p:cNvPr id="9" name="四角形: 角を丸くする 8">
            <a:extLst>
              <a:ext uri="{FF2B5EF4-FFF2-40B4-BE49-F238E27FC236}">
                <a16:creationId xmlns:a16="http://schemas.microsoft.com/office/drawing/2014/main" id="{B35CAF93-3C64-0DA6-87EE-24F4F033683B}"/>
              </a:ext>
            </a:extLst>
          </p:cNvPr>
          <p:cNvSpPr/>
          <p:nvPr/>
        </p:nvSpPr>
        <p:spPr>
          <a:xfrm>
            <a:off x="465667" y="883709"/>
            <a:ext cx="1236133" cy="4442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Yu Gothic UI" panose="020B0500000000000000" pitchFamily="50" charset="-128"/>
                <a:ea typeface="Yu Gothic UI" panose="020B0500000000000000" pitchFamily="50" charset="-128"/>
              </a:rPr>
              <a:t>リスク分担</a:t>
            </a:r>
          </a:p>
        </p:txBody>
      </p:sp>
      <p:sp>
        <p:nvSpPr>
          <p:cNvPr id="10" name="四角形: 角を丸くする 9">
            <a:extLst>
              <a:ext uri="{FF2B5EF4-FFF2-40B4-BE49-F238E27FC236}">
                <a16:creationId xmlns:a16="http://schemas.microsoft.com/office/drawing/2014/main" id="{E2F7DC1B-C9D4-9B8C-C4EC-5F56AFA26984}"/>
              </a:ext>
            </a:extLst>
          </p:cNvPr>
          <p:cNvSpPr/>
          <p:nvPr/>
        </p:nvSpPr>
        <p:spPr>
          <a:xfrm>
            <a:off x="1870946" y="883709"/>
            <a:ext cx="6807387" cy="44420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Yu Gothic UI" panose="020B0500000000000000" pitchFamily="50" charset="-128"/>
                <a:ea typeface="Yu Gothic UI" panose="020B0500000000000000" pitchFamily="50" charset="-128"/>
              </a:rPr>
              <a:t>対象となる</a:t>
            </a:r>
            <a:r>
              <a:rPr lang="ja-JP" altLang="en-US" b="1" dirty="0">
                <a:solidFill>
                  <a:schemeClr val="tx1"/>
                </a:solidFill>
                <a:latin typeface="Yu Gothic UI" panose="020B0500000000000000" pitchFamily="50" charset="-128"/>
                <a:ea typeface="Yu Gothic UI" panose="020B0500000000000000" pitchFamily="50" charset="-128"/>
              </a:rPr>
              <a:t>リスク</a:t>
            </a:r>
            <a:r>
              <a:rPr kumimoji="1" lang="ja-JP" altLang="en-US" b="1" dirty="0">
                <a:solidFill>
                  <a:schemeClr val="tx1"/>
                </a:solidFill>
                <a:latin typeface="Yu Gothic UI" panose="020B0500000000000000" pitchFamily="50" charset="-128"/>
                <a:ea typeface="Yu Gothic UI" panose="020B0500000000000000" pitchFamily="50" charset="-128"/>
              </a:rPr>
              <a:t>について以下の分担を想定</a:t>
            </a:r>
            <a:endParaRPr kumimoji="1" lang="en-US" altLang="ja-JP" b="1" dirty="0">
              <a:solidFill>
                <a:schemeClr val="tx1"/>
              </a:solidFill>
              <a:latin typeface="Yu Gothic UI" panose="020B0500000000000000" pitchFamily="50" charset="-128"/>
              <a:ea typeface="Yu Gothic UI" panose="020B0500000000000000" pitchFamily="50" charset="-128"/>
            </a:endParaRPr>
          </a:p>
        </p:txBody>
      </p:sp>
      <p:graphicFrame>
        <p:nvGraphicFramePr>
          <p:cNvPr id="4" name="表 3">
            <a:extLst>
              <a:ext uri="{FF2B5EF4-FFF2-40B4-BE49-F238E27FC236}">
                <a16:creationId xmlns:a16="http://schemas.microsoft.com/office/drawing/2014/main" id="{C175732C-4B04-799B-7A9C-663E042996CB}"/>
              </a:ext>
            </a:extLst>
          </p:cNvPr>
          <p:cNvGraphicFramePr>
            <a:graphicFrameLocks noGrp="1"/>
          </p:cNvGraphicFramePr>
          <p:nvPr>
            <p:extLst>
              <p:ext uri="{D42A27DB-BD31-4B8C-83A1-F6EECF244321}">
                <p14:modId xmlns:p14="http://schemas.microsoft.com/office/powerpoint/2010/main" val="212007918"/>
              </p:ext>
            </p:extLst>
          </p:nvPr>
        </p:nvGraphicFramePr>
        <p:xfrm>
          <a:off x="639131" y="1365317"/>
          <a:ext cx="7865735" cy="5187607"/>
        </p:xfrm>
        <a:graphic>
          <a:graphicData uri="http://schemas.openxmlformats.org/drawingml/2006/table">
            <a:tbl>
              <a:tblPr firstRow="1" bandRow="1">
                <a:tableStyleId>{5940675A-B579-460E-94D1-54222C63F5DA}</a:tableStyleId>
              </a:tblPr>
              <a:tblGrid>
                <a:gridCol w="915349">
                  <a:extLst>
                    <a:ext uri="{9D8B030D-6E8A-4147-A177-3AD203B41FA5}">
                      <a16:colId xmlns:a16="http://schemas.microsoft.com/office/drawing/2014/main" val="411071244"/>
                    </a:ext>
                  </a:extLst>
                </a:gridCol>
                <a:gridCol w="1330960">
                  <a:extLst>
                    <a:ext uri="{9D8B030D-6E8A-4147-A177-3AD203B41FA5}">
                      <a16:colId xmlns:a16="http://schemas.microsoft.com/office/drawing/2014/main" val="3175421924"/>
                    </a:ext>
                  </a:extLst>
                </a:gridCol>
                <a:gridCol w="4159454">
                  <a:extLst>
                    <a:ext uri="{9D8B030D-6E8A-4147-A177-3AD203B41FA5}">
                      <a16:colId xmlns:a16="http://schemas.microsoft.com/office/drawing/2014/main" val="2999856597"/>
                    </a:ext>
                  </a:extLst>
                </a:gridCol>
                <a:gridCol w="729986">
                  <a:extLst>
                    <a:ext uri="{9D8B030D-6E8A-4147-A177-3AD203B41FA5}">
                      <a16:colId xmlns:a16="http://schemas.microsoft.com/office/drawing/2014/main" val="2810873130"/>
                    </a:ext>
                  </a:extLst>
                </a:gridCol>
                <a:gridCol w="729986">
                  <a:extLst>
                    <a:ext uri="{9D8B030D-6E8A-4147-A177-3AD203B41FA5}">
                      <a16:colId xmlns:a16="http://schemas.microsoft.com/office/drawing/2014/main" val="3841455328"/>
                    </a:ext>
                  </a:extLst>
                </a:gridCol>
              </a:tblGrid>
              <a:tr h="240704">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区分</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リスクの種類</a:t>
                      </a:r>
                    </a:p>
                  </a:txBody>
                  <a:tcPr marL="0" marR="0" marT="45721" marB="45721" anchor="ctr">
                    <a:solidFill>
                      <a:schemeClr val="accent2">
                        <a:lumMod val="20000"/>
                        <a:lumOff val="80000"/>
                      </a:schemeClr>
                    </a:solidFill>
                  </a:tcPr>
                </a:tc>
                <a:tc row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リスクの内容</a:t>
                      </a:r>
                    </a:p>
                  </a:txBody>
                  <a:tcPr marL="91432" marR="91432" marT="45721" marB="45721" anchor="ctr">
                    <a:solidFill>
                      <a:schemeClr val="accent2">
                        <a:lumMod val="20000"/>
                        <a:lumOff val="80000"/>
                      </a:schemeClr>
                    </a:solidFill>
                  </a:tcPr>
                </a:tc>
                <a:tc gridSpan="2">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負担者</a:t>
                      </a:r>
                    </a:p>
                  </a:txBody>
                  <a:tcPr marL="91432" marR="91432" marT="45721" marB="45721" anchor="ctr">
                    <a:solidFill>
                      <a:schemeClr val="accent2">
                        <a:lumMod val="20000"/>
                        <a:lumOff val="80000"/>
                      </a:schemeClr>
                    </a:solidFill>
                  </a:tcPr>
                </a:tc>
                <a:tc hMerge="1">
                  <a:txBody>
                    <a:bodyPr/>
                    <a:lstStyle/>
                    <a:p>
                      <a:endParaRPr dirty="0"/>
                    </a:p>
                  </a:txBody>
                  <a:tcPr marL="91432" marR="91432" marT="45721" marB="45721" anchor="ctr">
                    <a:solidFill>
                      <a:srgbClr val="C8BEAA"/>
                    </a:solidFill>
                  </a:tcPr>
                </a:tc>
                <a:extLst>
                  <a:ext uri="{0D108BD9-81ED-4DB2-BD59-A6C34878D82A}">
                    <a16:rowId xmlns:a16="http://schemas.microsoft.com/office/drawing/2014/main" val="762404148"/>
                  </a:ext>
                </a:extLst>
              </a:tr>
              <a:tr h="240704">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0" marR="0" marT="45721" marB="45721" anchor="ctr">
                    <a:solidFill>
                      <a:srgbClr val="C8BEAA"/>
                    </a:solidFill>
                  </a:tcPr>
                </a:tc>
                <a:tc vMerge="1">
                  <a:txBody>
                    <a:bodyPr/>
                    <a:lstStyle/>
                    <a:p>
                      <a:pPr algn="ctr"/>
                      <a:endParaRPr kumimoji="1" lang="ja-JP" altLang="en-US" sz="1050" b="0" dirty="0">
                        <a:solidFill>
                          <a:schemeClr val="tx1"/>
                        </a:solidFill>
                        <a:latin typeface="Yu Gothic UI" panose="020B0500000000000000" pitchFamily="50" charset="-128"/>
                        <a:ea typeface="Yu Gothic UI" panose="020B0500000000000000" pitchFamily="50" charset="-128"/>
                      </a:endParaRPr>
                    </a:p>
                  </a:txBody>
                  <a:tcPr marL="91432" marR="91432" marT="45721" marB="45721" anchor="ctr">
                    <a:solidFill>
                      <a:srgbClr val="C8BEAA"/>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委託者</a:t>
                      </a:r>
                    </a:p>
                  </a:txBody>
                  <a:tcPr marL="91432" marR="91432" marT="45721" marB="45721" anchor="ctr">
                    <a:solidFill>
                      <a:schemeClr val="accent2">
                        <a:lumMod val="20000"/>
                        <a:lumOff val="80000"/>
                      </a:schemeClr>
                    </a:solidFill>
                  </a:tcPr>
                </a:tc>
                <a:tc>
                  <a:txBody>
                    <a:bodyPr/>
                    <a:lstStyle/>
                    <a:p>
                      <a:pPr algn="ctr"/>
                      <a:r>
                        <a:rPr kumimoji="1" lang="ja-JP" altLang="en-US" sz="1050" b="0" dirty="0">
                          <a:solidFill>
                            <a:schemeClr val="tx1"/>
                          </a:solidFill>
                          <a:latin typeface="Yu Gothic UI" panose="020B0500000000000000" pitchFamily="50" charset="-128"/>
                          <a:ea typeface="Yu Gothic UI" panose="020B0500000000000000" pitchFamily="50" charset="-128"/>
                        </a:rPr>
                        <a:t>受託者</a:t>
                      </a:r>
                    </a:p>
                  </a:txBody>
                  <a:tcPr marL="91432" marR="91432" marT="45721" marB="45721" anchor="ctr">
                    <a:solidFill>
                      <a:schemeClr val="accent2">
                        <a:lumMod val="20000"/>
                        <a:lumOff val="80000"/>
                      </a:schemeClr>
                    </a:solidFill>
                  </a:tcPr>
                </a:tc>
                <a:extLst>
                  <a:ext uri="{0D108BD9-81ED-4DB2-BD59-A6C34878D82A}">
                    <a16:rowId xmlns:a16="http://schemas.microsoft.com/office/drawing/2014/main" val="2358844652"/>
                  </a:ext>
                </a:extLst>
              </a:tr>
              <a:tr h="186657">
                <a:tc rowSpan="7">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調査・計画・</a:t>
                      </a:r>
                      <a:br>
                        <a:rPr kumimoji="1" lang="en-US" altLang="ja-JP" sz="1050" dirty="0">
                          <a:solidFill>
                            <a:schemeClr val="tx1"/>
                          </a:solidFill>
                          <a:latin typeface="Yu Gothic UI" panose="020B0500000000000000" pitchFamily="50" charset="-128"/>
                          <a:ea typeface="Yu Gothic UI" panose="020B0500000000000000" pitchFamily="50" charset="-128"/>
                        </a:rPr>
                      </a:br>
                      <a:r>
                        <a:rPr kumimoji="1" lang="ja-JP" altLang="en-US" sz="1050" dirty="0">
                          <a:solidFill>
                            <a:schemeClr val="tx1"/>
                          </a:solidFill>
                          <a:latin typeface="Yu Gothic UI" panose="020B0500000000000000" pitchFamily="50" charset="-128"/>
                          <a:ea typeface="Yu Gothic UI" panose="020B0500000000000000" pitchFamily="50" charset="-128"/>
                        </a:rPr>
                        <a:t>設計</a:t>
                      </a:r>
                    </a:p>
                  </a:txBody>
                  <a:tcPr marL="91432" marR="91432" marT="45721" marB="45721" anchor="ctr">
                    <a:noFill/>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調査</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委託者が実施した結果に起因するもの</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2110604424"/>
                  </a:ext>
                </a:extLst>
              </a:tr>
              <a:tr h="15317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上記以外のもの</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888470098"/>
                  </a:ext>
                </a:extLst>
              </a:tr>
              <a:tr h="196318">
                <a:tc vMerge="1">
                  <a:txBody>
                    <a:bodyPr/>
                    <a:lstStyle/>
                    <a:p>
                      <a:endParaRPr kumimoji="1" lang="ja-JP" altLang="en-US"/>
                    </a:p>
                  </a:txBody>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計画</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委託者が提示した与条件の不備、委託者の事由による策定費の増加</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3246794405"/>
                  </a:ext>
                </a:extLst>
              </a:tr>
              <a:tr h="153174">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受託者が実施した計画の不備、受託者の事由による計画策定費の増加</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155084464"/>
                  </a:ext>
                </a:extLst>
              </a:tr>
              <a:tr h="15317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設計</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委託者の提示条件の変更による遅延、費用増</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267658119"/>
                  </a:ext>
                </a:extLst>
              </a:tr>
              <a:tr h="15317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受託者の提案内容、判断に不備等による遅延、費用増</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041219850"/>
                  </a:ext>
                </a:extLst>
              </a:tr>
              <a:tr h="24070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国補助金不足</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国庫補助金の要望額に対して、国からの交付額が相違する場合</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453226412"/>
                  </a:ext>
                </a:extLst>
              </a:tr>
              <a:tr h="153174">
                <a:tc rowSpan="8">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その他</a:t>
                      </a:r>
                      <a:endParaRPr kumimoji="1" lang="en-US" altLang="ja-JP" sz="1050" dirty="0">
                        <a:solidFill>
                          <a:schemeClr val="tx1"/>
                        </a:solidFill>
                        <a:latin typeface="Yu Gothic UI" panose="020B0500000000000000" pitchFamily="50" charset="-128"/>
                        <a:ea typeface="Yu Gothic UI" panose="020B0500000000000000" pitchFamily="50" charset="-128"/>
                      </a:endParaRPr>
                    </a:p>
                    <a:p>
                      <a:pPr algn="ctr"/>
                      <a:r>
                        <a:rPr kumimoji="1" lang="ja-JP" altLang="en-US" sz="1050" dirty="0">
                          <a:solidFill>
                            <a:schemeClr val="tx1"/>
                          </a:solidFill>
                          <a:latin typeface="Yu Gothic UI" panose="020B0500000000000000" pitchFamily="50" charset="-128"/>
                          <a:ea typeface="Yu Gothic UI" panose="020B0500000000000000" pitchFamily="50" charset="-128"/>
                        </a:rPr>
                        <a:t>（契約前）</a:t>
                      </a:r>
                    </a:p>
                  </a:txBody>
                  <a:tcPr marL="91432" marR="91432" marT="45721" marB="45721" anchor="ctr">
                    <a:noFill/>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公募手続</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募集要項等の応募手続の誤り</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348393685"/>
                  </a:ext>
                </a:extLst>
              </a:tr>
              <a:tr h="15317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本事業の契約に関する議決が町議会で得られない場合</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652045501"/>
                  </a:ext>
                </a:extLst>
              </a:tr>
              <a:tr h="240704">
                <a:tc vMerge="1">
                  <a:txBody>
                    <a:bodyPr/>
                    <a:lstStyle/>
                    <a:p>
                      <a:endParaRPr kumimoji="1" lang="ja-JP" altLang="en-US"/>
                    </a:p>
                  </a:txBody>
                  <a:tcPr/>
                </a:tc>
                <a:tc>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提示資料</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募集要項等の提示資料の誤り</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4024777956"/>
                  </a:ext>
                </a:extLst>
              </a:tr>
              <a:tr h="240704">
                <a:tc vMerge="1">
                  <a:txBody>
                    <a:bodyPr/>
                    <a:lstStyle/>
                    <a:p>
                      <a:endParaRPr kumimoji="1" lang="ja-JP" altLang="en-US"/>
                    </a:p>
                  </a:txBody>
                  <a:tcPr/>
                </a:tc>
                <a:tc>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応募費用負担</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応募に係る費用の負担</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798181379"/>
                  </a:ext>
                </a:extLst>
              </a:tr>
              <a:tr h="196318">
                <a:tc vMerge="1">
                  <a:txBody>
                    <a:bodyPr/>
                    <a:lstStyle/>
                    <a:p>
                      <a:endParaRPr kumimoji="1" lang="ja-JP" altLang="en-US"/>
                    </a:p>
                  </a:txBody>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契約の未締結、遅延</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委託者の責めにより契約を結べない、または契約手続きに時間を要する場合</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892204745"/>
                  </a:ext>
                </a:extLst>
              </a:tr>
              <a:tr h="196318">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受託者の責めにより契約を結べない、または契約手続きに時間を要する場合</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1455135832"/>
                  </a:ext>
                </a:extLst>
              </a:tr>
              <a:tr h="153174">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事業開始の遅延</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委託者の事由による事業開始の遅延</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3415020223"/>
                  </a:ext>
                </a:extLst>
              </a:tr>
              <a:tr h="153174">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受託者の事由による事業開始の遅延</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1223056299"/>
                  </a:ext>
                </a:extLst>
              </a:tr>
              <a:tr h="306348">
                <a:tc rowSpan="6">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その他</a:t>
                      </a:r>
                      <a:br>
                        <a:rPr kumimoji="1" lang="en-US" altLang="ja-JP" sz="1050" dirty="0">
                          <a:solidFill>
                            <a:schemeClr val="tx1"/>
                          </a:solidFill>
                          <a:latin typeface="Yu Gothic UI" panose="020B0500000000000000" pitchFamily="50" charset="-128"/>
                          <a:ea typeface="Yu Gothic UI" panose="020B0500000000000000" pitchFamily="50" charset="-128"/>
                        </a:rPr>
                      </a:br>
                      <a:r>
                        <a:rPr kumimoji="1" lang="ja-JP" altLang="en-US" sz="1050" dirty="0">
                          <a:solidFill>
                            <a:schemeClr val="tx1"/>
                          </a:solidFill>
                          <a:latin typeface="Yu Gothic UI" panose="020B0500000000000000" pitchFamily="50" charset="-128"/>
                          <a:ea typeface="Yu Gothic UI" panose="020B0500000000000000" pitchFamily="50" charset="-128"/>
                        </a:rPr>
                        <a:t>（事業終了）</a:t>
                      </a:r>
                    </a:p>
                  </a:txBody>
                  <a:tcPr marL="91432" marR="91432" marT="45721" marB="45721" anchor="ctr">
                    <a:solidFill>
                      <a:schemeClr val="bg1"/>
                    </a:solidFill>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契約解除</a:t>
                      </a:r>
                    </a:p>
                  </a:txBody>
                  <a:tcPr marL="91432" marR="91432" marT="45721" marB="45721" anchor="ctr">
                    <a:solidFill>
                      <a:schemeClr val="bg1"/>
                    </a:solidFill>
                  </a:tcPr>
                </a:tc>
                <a:tc>
                  <a:txBody>
                    <a:bodyPr/>
                    <a:lstStyle/>
                    <a:p>
                      <a:pPr algn="l" fontAlgn="t">
                        <a:buNone/>
                      </a:pPr>
                      <a:r>
                        <a:rPr lang="ja-JP" sz="1050" b="0" i="0" u="none" strike="noStrike">
                          <a:solidFill>
                            <a:schemeClr val="tx1"/>
                          </a:solidFill>
                          <a:effectLst/>
                          <a:latin typeface="Yu Gothic UI" panose="020B0500000000000000" pitchFamily="50" charset="-128"/>
                          <a:ea typeface="Yu Gothic UI" panose="020B0500000000000000" pitchFamily="50" charset="-128"/>
                        </a:rPr>
                        <a:t>事業継続の必要がなくなった場合、委託者側の事由により業務の継続履行が困難になった場合</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588332123"/>
                  </a:ext>
                </a:extLst>
              </a:tr>
              <a:tr h="306348">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受託者の債務不履行・不遵守、受託者側の事由により業務の継続履行が困難になった場合</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398660426"/>
                  </a:ext>
                </a:extLst>
              </a:tr>
              <a:tr h="393877">
                <a:tc vMerge="1">
                  <a:txBody>
                    <a:bodyPr/>
                    <a:lstStyle/>
                    <a:p>
                      <a:endParaRPr kumimoji="1" lang="ja-JP" altLang="en-US"/>
                    </a:p>
                  </a:txBody>
                  <a:tcPr/>
                </a:tc>
                <a:tc>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事業終了後の移管手続</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施設移管手続に伴う諸費用の発生等</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2052092989"/>
                  </a:ext>
                </a:extLst>
              </a:tr>
              <a:tr h="153174">
                <a:tc vMerge="1">
                  <a:txBody>
                    <a:bodyPr/>
                    <a:lstStyle/>
                    <a:p>
                      <a:endParaRPr kumimoji="1" lang="ja-JP" altLang="en-US"/>
                    </a:p>
                  </a:txBody>
                  <a:tcPr/>
                </a:tc>
                <a:tc rowSpan="2">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事業終了後の引継ぎ</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発注者の責めに帰する事由による契約終了時の引継ぎ</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extLst>
                  <a:ext uri="{0D108BD9-81ED-4DB2-BD59-A6C34878D82A}">
                    <a16:rowId xmlns:a16="http://schemas.microsoft.com/office/drawing/2014/main" val="1383476261"/>
                  </a:ext>
                </a:extLst>
              </a:tr>
              <a:tr h="240704">
                <a:tc vMerge="1">
                  <a:txBody>
                    <a:bodyPr/>
                    <a:lstStyle/>
                    <a:p>
                      <a:endParaRPr kumimoji="1" lang="ja-JP" altLang="en-US"/>
                    </a:p>
                  </a:txBody>
                  <a:tcPr/>
                </a:tc>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上記以外による契約終了時の引継ぎ</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1790658837"/>
                  </a:ext>
                </a:extLst>
              </a:tr>
              <a:tr h="393877">
                <a:tc vMerge="1">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1432" marR="91432" marT="45721" marB="45721" anchor="ctr">
                    <a:noFill/>
                  </a:tcPr>
                </a:tc>
                <a:tc>
                  <a:txBody>
                    <a:bodyPr/>
                    <a:lstStyle/>
                    <a:p>
                      <a:pPr algn="ctr"/>
                      <a:r>
                        <a:rPr kumimoji="1" lang="ja-JP" altLang="en-US" sz="1050" dirty="0">
                          <a:solidFill>
                            <a:schemeClr val="tx1"/>
                          </a:solidFill>
                          <a:latin typeface="Yu Gothic UI" panose="020B0500000000000000" pitchFamily="50" charset="-128"/>
                          <a:ea typeface="Yu Gothic UI" panose="020B0500000000000000" pitchFamily="50" charset="-128"/>
                        </a:rPr>
                        <a:t>事業終了後の施設状態</a:t>
                      </a:r>
                    </a:p>
                  </a:txBody>
                  <a:tcPr marL="91432" marR="91432" marT="45721" marB="45721" anchor="ctr">
                    <a:solidFill>
                      <a:schemeClr val="bg1"/>
                    </a:solidFill>
                  </a:tcPr>
                </a:tc>
                <a:tc>
                  <a:txBody>
                    <a:bodyPr/>
                    <a:lstStyle/>
                    <a:p>
                      <a:pPr algn="l" fontAlgn="t">
                        <a:buNone/>
                      </a:pPr>
                      <a:r>
                        <a:rPr lang="ja-JP" sz="1050" b="0" i="0" u="none" strike="noStrike" dirty="0">
                          <a:solidFill>
                            <a:schemeClr val="tx1"/>
                          </a:solidFill>
                          <a:effectLst/>
                          <a:latin typeface="Yu Gothic UI" panose="020B0500000000000000" pitchFamily="50" charset="-128"/>
                          <a:ea typeface="Yu Gothic UI" panose="020B0500000000000000" pitchFamily="50" charset="-128"/>
                        </a:rPr>
                        <a:t>事業終了後の施設状態の要求水準の未達</a:t>
                      </a:r>
                    </a:p>
                  </a:txBody>
                  <a:tcPr marL="90000" marR="0" marT="0" marB="0" anchor="ctr">
                    <a:solidFill>
                      <a:schemeClr val="bg1"/>
                    </a:solidFill>
                  </a:tcPr>
                </a:tc>
                <a:tc>
                  <a:txBody>
                    <a:bodyPr/>
                    <a:lstStyle/>
                    <a:p>
                      <a:pPr algn="ctr" fontAlgn="t">
                        <a:buNone/>
                      </a:pPr>
                      <a:r>
                        <a:rPr lang="ja-JP" sz="900" b="0" i="0" u="none" strike="noStrike">
                          <a:solidFill>
                            <a:srgbClr val="000000"/>
                          </a:solidFill>
                          <a:effectLst/>
                          <a:latin typeface="Yu Gothic UI" panose="020B0500000000000000" pitchFamily="50" charset="-128"/>
                          <a:ea typeface="Yu Gothic UI" panose="020B0500000000000000" pitchFamily="50" charset="-128"/>
                        </a:rPr>
                        <a:t>　</a:t>
                      </a:r>
                    </a:p>
                  </a:txBody>
                  <a:tcPr marL="0" marR="0" marT="0" marB="0" anchor="ctr">
                    <a:solidFill>
                      <a:schemeClr val="bg1"/>
                    </a:solidFill>
                  </a:tcPr>
                </a:tc>
                <a:tc>
                  <a:txBody>
                    <a:bodyPr/>
                    <a:lstStyle/>
                    <a:p>
                      <a:pPr algn="ctr" fontAlgn="t">
                        <a:buNone/>
                      </a:pPr>
                      <a:r>
                        <a:rPr lang="ja-JP" sz="900" b="0" i="0" u="none" strike="noStrike" dirty="0">
                          <a:solidFill>
                            <a:srgbClr val="000000"/>
                          </a:solidFill>
                          <a:effectLst/>
                          <a:latin typeface="Yu Gothic UI" panose="020B0500000000000000" pitchFamily="50" charset="-128"/>
                          <a:ea typeface="Yu Gothic UI" panose="020B0500000000000000" pitchFamily="50" charset="-128"/>
                        </a:rPr>
                        <a:t>●</a:t>
                      </a:r>
                    </a:p>
                  </a:txBody>
                  <a:tcPr marL="0" marR="0" marT="0" marB="0" anchor="ctr">
                    <a:solidFill>
                      <a:schemeClr val="bg1"/>
                    </a:solidFill>
                  </a:tcPr>
                </a:tc>
                <a:extLst>
                  <a:ext uri="{0D108BD9-81ED-4DB2-BD59-A6C34878D82A}">
                    <a16:rowId xmlns:a16="http://schemas.microsoft.com/office/drawing/2014/main" val="3931008108"/>
                  </a:ext>
                </a:extLst>
              </a:tr>
            </a:tbl>
          </a:graphicData>
        </a:graphic>
      </p:graphicFrame>
    </p:spTree>
    <p:extLst>
      <p:ext uri="{BB962C8B-B14F-4D97-AF65-F5344CB8AC3E}">
        <p14:creationId xmlns:p14="http://schemas.microsoft.com/office/powerpoint/2010/main" val="2977380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35E1-2978-DFDF-8A9C-A53C2C3AC8CE}"/>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1CCA587D-D88B-2BB1-C6F3-5F4798215877}"/>
              </a:ext>
            </a:extLst>
          </p:cNvPr>
          <p:cNvSpPr>
            <a:spLocks noGrp="1"/>
          </p:cNvSpPr>
          <p:nvPr>
            <p:ph type="title"/>
          </p:nvPr>
        </p:nvSpPr>
        <p:spPr/>
        <p:txBody>
          <a:bodyPr/>
          <a:lstStyle/>
          <a:p>
            <a:r>
              <a:rPr lang="en-US" altLang="ja-JP" dirty="0"/>
              <a:t>5.</a:t>
            </a:r>
            <a:r>
              <a:rPr lang="ja-JP" altLang="en-US" dirty="0"/>
              <a:t>サウンディング調査</a:t>
            </a:r>
            <a:br>
              <a:rPr lang="en-US" altLang="ja-JP" dirty="0"/>
            </a:br>
            <a:r>
              <a:rPr lang="ja-JP" altLang="en-US" dirty="0"/>
              <a:t>　調査範囲</a:t>
            </a:r>
            <a:endParaRPr kumimoji="1" lang="ja-JP" altLang="en-US" dirty="0"/>
          </a:p>
        </p:txBody>
      </p:sp>
      <p:graphicFrame>
        <p:nvGraphicFramePr>
          <p:cNvPr id="4" name="Group 6">
            <a:extLst>
              <a:ext uri="{FF2B5EF4-FFF2-40B4-BE49-F238E27FC236}">
                <a16:creationId xmlns:a16="http://schemas.microsoft.com/office/drawing/2014/main" id="{BEF0C6AD-E7AC-5CEE-E4A6-A84152A13059}"/>
              </a:ext>
            </a:extLst>
          </p:cNvPr>
          <p:cNvGraphicFramePr>
            <a:graphicFrameLocks noGrp="1"/>
          </p:cNvGraphicFramePr>
          <p:nvPr>
            <p:extLst>
              <p:ext uri="{D42A27DB-BD31-4B8C-83A1-F6EECF244321}">
                <p14:modId xmlns:p14="http://schemas.microsoft.com/office/powerpoint/2010/main" val="1458809409"/>
              </p:ext>
            </p:extLst>
          </p:nvPr>
        </p:nvGraphicFramePr>
        <p:xfrm>
          <a:off x="1025611" y="2291661"/>
          <a:ext cx="7092778" cy="4037912"/>
        </p:xfrm>
        <a:graphic>
          <a:graphicData uri="http://schemas.openxmlformats.org/drawingml/2006/table">
            <a:tbl>
              <a:tblPr/>
              <a:tblGrid>
                <a:gridCol w="1279439">
                  <a:extLst>
                    <a:ext uri="{9D8B030D-6E8A-4147-A177-3AD203B41FA5}">
                      <a16:colId xmlns:a16="http://schemas.microsoft.com/office/drawing/2014/main" val="3250502045"/>
                    </a:ext>
                  </a:extLst>
                </a:gridCol>
                <a:gridCol w="5813339">
                  <a:extLst>
                    <a:ext uri="{9D8B030D-6E8A-4147-A177-3AD203B41FA5}">
                      <a16:colId xmlns:a16="http://schemas.microsoft.com/office/drawing/2014/main" val="944657437"/>
                    </a:ext>
                  </a:extLst>
                </a:gridCol>
              </a:tblGrid>
              <a:tr h="1203379">
                <a:tc>
                  <a:txBody>
                    <a:bodyPr/>
                    <a:lstStyle/>
                    <a:p>
                      <a:pPr marL="0" marR="0" lvl="0" indent="0" algn="ctr" defTabSz="914400" rtl="0" eaLnBrk="1" fontAlgn="base" latinLnBrk="0" hangingPunct="1">
                        <a:lnSpc>
                          <a:spcPct val="120000"/>
                        </a:lnSpc>
                        <a:spcBef>
                          <a:spcPts val="0"/>
                        </a:spcBef>
                        <a:spcAft>
                          <a:spcPct val="0"/>
                        </a:spcAft>
                        <a:buClrTx/>
                        <a:buSzTx/>
                        <a:buFont typeface="+mj-lt"/>
                        <a:buNone/>
                        <a:tabLst/>
                      </a:pPr>
                      <a:r>
                        <a:rPr kumimoji="1" lang="ja-JP" altLang="en-US" sz="1200" b="1" i="0" u="none" strike="noStrike" cap="none" normalizeH="0" baseline="0" dirty="0">
                          <a:ln>
                            <a:noFill/>
                          </a:ln>
                          <a:solidFill>
                            <a:schemeClr val="tx1"/>
                          </a:solidFill>
                          <a:effectLst/>
                          <a:latin typeface="Yu Gothic UI" panose="020B0500000000000000" pitchFamily="50" charset="-128"/>
                          <a:ea typeface="Yu Gothic UI" panose="020B0500000000000000" pitchFamily="50" charset="-128"/>
                          <a:cs typeface="Meiryo UI" panose="020B0604030504040204" pitchFamily="50" charset="-128"/>
                        </a:rPr>
                        <a:t>調査目的</a:t>
                      </a:r>
                    </a:p>
                  </a:txBody>
                  <a:tcPr marL="72000" marR="72000" marT="0" marB="0" anchor="ctr" horzOverflow="overflow">
                    <a:lnL w="3175" cap="flat" cmpd="sng" algn="ctr">
                      <a:noFill/>
                      <a:prstDash val="lgDash"/>
                      <a:round/>
                      <a:headEnd type="none" w="med" len="med"/>
                      <a:tailEnd type="none" w="med" len="med"/>
                    </a:lnL>
                    <a:lnR w="6350" cap="flat" cmpd="sng" algn="ctr">
                      <a:solidFill>
                        <a:srgbClr val="7D6E5A"/>
                      </a:solidFill>
                      <a:prstDash val="solid"/>
                      <a:round/>
                      <a:headEnd type="none" w="med" len="med"/>
                      <a:tailEnd type="none" w="med" len="med"/>
                    </a:lnR>
                    <a:lnT w="6350" cap="flat" cmpd="sng" algn="ctr">
                      <a:solidFill>
                        <a:srgbClr val="7D6E5A"/>
                      </a:solidFill>
                      <a:prstDash val="solid"/>
                      <a:round/>
                      <a:headEnd type="none" w="med" len="med"/>
                      <a:tailEnd type="none" w="med" len="med"/>
                    </a:lnT>
                    <a:lnB w="6350" cap="flat" cmpd="sng" algn="ctr">
                      <a:solidFill>
                        <a:srgbClr val="7D6E5A"/>
                      </a:solidFill>
                      <a:prstDash val="solid"/>
                      <a:round/>
                      <a:headEnd type="none" w="med" len="med"/>
                      <a:tailEnd type="none" w="med" len="med"/>
                    </a:lnB>
                    <a:lnTlToBr>
                      <a:noFill/>
                    </a:lnTlToBr>
                    <a:lnBlToTr>
                      <a:noFill/>
                    </a:lnBlToTr>
                    <a:solidFill>
                      <a:srgbClr val="F0EBE3"/>
                    </a:solidFill>
                  </a:tcPr>
                </a:tc>
                <a:tc>
                  <a:txBody>
                    <a:bodyPr/>
                    <a:lstStyle/>
                    <a:p>
                      <a:pPr marL="171450" marR="0" lvl="0" indent="-171450" defTabSz="914400" eaLnBrk="0" fontAlgn="base" latinLnBrk="0" hangingPunct="0">
                        <a:spcBef>
                          <a:spcPts val="300"/>
                        </a:spcBef>
                        <a:spcAft>
                          <a:spcPct val="0"/>
                        </a:spcAft>
                        <a:buClrTx/>
                        <a:buSzTx/>
                        <a:buFont typeface="Arial" panose="020B0604020202020204" pitchFamily="34" charset="0"/>
                        <a:buChar char="•"/>
                        <a:tabLst/>
                        <a:defRPr/>
                      </a:pPr>
                      <a:r>
                        <a:rPr kumimoji="0" lang="en-US" altLang="ja-JP"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rPr>
                        <a:t>R7</a:t>
                      </a:r>
                      <a:r>
                        <a:rPr kumimoji="0" lang="ja-JP" altLang="en-US"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rPr>
                        <a:t>年度整理した導入方針（案）の確認や、要求水準書、実施方針等、公告資料の作成に必要な情報を収集すること。</a:t>
                      </a:r>
                    </a:p>
                  </a:txBody>
                  <a:tcPr marL="144000" marR="108000" marT="0" marB="0" anchor="ctr" horzOverflow="overflow">
                    <a:lnL w="6350" cap="flat" cmpd="sng" algn="ctr">
                      <a:solidFill>
                        <a:srgbClr val="7D6E5A"/>
                      </a:solidFill>
                      <a:prstDash val="solid"/>
                      <a:round/>
                      <a:headEnd type="none" w="med" len="med"/>
                      <a:tailEnd type="none" w="med" len="med"/>
                    </a:lnL>
                    <a:lnR w="3175" cap="flat" cmpd="sng" algn="ctr">
                      <a:noFill/>
                      <a:prstDash val="lgDash"/>
                      <a:round/>
                      <a:headEnd type="none" w="med" len="med"/>
                      <a:tailEnd type="none" w="med" len="med"/>
                    </a:lnR>
                    <a:lnT w="6350" cap="flat" cmpd="sng" algn="ctr">
                      <a:solidFill>
                        <a:srgbClr val="7D6E5A"/>
                      </a:solidFill>
                      <a:prstDash val="solid"/>
                      <a:round/>
                      <a:headEnd type="none" w="med" len="med"/>
                      <a:tailEnd type="none" w="med" len="med"/>
                    </a:lnT>
                    <a:lnB w="6350" cap="flat" cmpd="sng" algn="ctr">
                      <a:solidFill>
                        <a:srgbClr val="7D6E5A"/>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50797353"/>
                  </a:ext>
                </a:extLst>
              </a:tr>
              <a:tr h="1097173">
                <a:tc>
                  <a:txBody>
                    <a:bodyPr/>
                    <a:lstStyle/>
                    <a:p>
                      <a:pPr marL="0" marR="0" lvl="0" indent="0" algn="ctr" defTabSz="914400" rtl="0" eaLnBrk="1" fontAlgn="base" latinLnBrk="0" hangingPunct="1">
                        <a:lnSpc>
                          <a:spcPct val="120000"/>
                        </a:lnSpc>
                        <a:spcBef>
                          <a:spcPts val="0"/>
                        </a:spcBef>
                        <a:spcAft>
                          <a:spcPct val="0"/>
                        </a:spcAft>
                        <a:buClrTx/>
                        <a:buSzTx/>
                        <a:buFont typeface="+mj-lt"/>
                        <a:buNone/>
                        <a:tabLst/>
                      </a:pPr>
                      <a:r>
                        <a:rPr kumimoji="1" lang="ja-JP" altLang="en-US" sz="1200" b="1" i="0" u="none" strike="noStrike" cap="none" normalizeH="0" baseline="0" dirty="0">
                          <a:ln>
                            <a:noFill/>
                          </a:ln>
                          <a:solidFill>
                            <a:schemeClr val="tx1"/>
                          </a:solidFill>
                          <a:effectLst/>
                          <a:latin typeface="Yu Gothic UI" panose="020B0500000000000000" pitchFamily="50" charset="-128"/>
                          <a:ea typeface="Yu Gothic UI" panose="020B0500000000000000" pitchFamily="50" charset="-128"/>
                          <a:cs typeface="Meiryo UI" panose="020B0604030504040204" pitchFamily="50" charset="-128"/>
                        </a:rPr>
                        <a:t>調査内容</a:t>
                      </a:r>
                    </a:p>
                  </a:txBody>
                  <a:tcPr marL="72000" marR="72000" marT="0" marB="0" anchor="ctr" horzOverflow="overflow">
                    <a:lnL w="3175" cap="flat" cmpd="sng" algn="ctr">
                      <a:noFill/>
                      <a:prstDash val="lgDash"/>
                      <a:round/>
                      <a:headEnd type="none" w="med" len="med"/>
                      <a:tailEnd type="none" w="med" len="med"/>
                    </a:lnL>
                    <a:lnR w="6350" cap="flat" cmpd="sng" algn="ctr">
                      <a:solidFill>
                        <a:srgbClr val="7D6E5A"/>
                      </a:solidFill>
                      <a:prstDash val="solid"/>
                      <a:round/>
                      <a:headEnd type="none" w="med" len="med"/>
                      <a:tailEnd type="none" w="med" len="med"/>
                    </a:lnR>
                    <a:lnT w="6350" cap="flat" cmpd="sng" algn="ctr">
                      <a:solidFill>
                        <a:srgbClr val="7D6E5A"/>
                      </a:solidFill>
                      <a:prstDash val="solid"/>
                      <a:round/>
                      <a:headEnd type="none" w="med" len="med"/>
                      <a:tailEnd type="none" w="med" len="med"/>
                    </a:lnT>
                    <a:lnB w="6350" cap="flat" cmpd="sng" algn="ctr">
                      <a:solidFill>
                        <a:srgbClr val="7D6E5A"/>
                      </a:solidFill>
                      <a:prstDash val="solid"/>
                      <a:round/>
                      <a:headEnd type="none" w="med" len="med"/>
                      <a:tailEnd type="none" w="med" len="med"/>
                    </a:lnB>
                    <a:lnTlToBr>
                      <a:noFill/>
                    </a:lnTlToBr>
                    <a:lnBlToTr>
                      <a:noFill/>
                    </a:lnBlToTr>
                    <a:solidFill>
                      <a:srgbClr val="F0EBE3"/>
                    </a:solidFill>
                  </a:tcPr>
                </a:tc>
                <a:tc>
                  <a:txBody>
                    <a:bodyPr/>
                    <a:lstStyle/>
                    <a:p>
                      <a:pPr marL="171450" marR="0" lvl="0" indent="-171450" defTabSz="914400" eaLnBrk="0" fontAlgn="base" latinLnBrk="0" hangingPunct="0">
                        <a:spcBef>
                          <a:spcPts val="300"/>
                        </a:spcBef>
                        <a:spcAft>
                          <a:spcPct val="0"/>
                        </a:spcAft>
                        <a:buClrTx/>
                        <a:buSzTx/>
                        <a:buFont typeface="Arial" panose="020B0604020202020204" pitchFamily="34" charset="0"/>
                        <a:buChar char="•"/>
                        <a:tabLst/>
                        <a:defRPr/>
                      </a:pPr>
                      <a:r>
                        <a:rPr kumimoji="0" lang="ja-JP" altLang="en-US" sz="1200" b="0" kern="0" dirty="0">
                          <a:solidFill>
                            <a:schemeClr val="tx1"/>
                          </a:solidFill>
                          <a:latin typeface="Segoe UI" panose="020B0502040204020203" pitchFamily="34" charset="0"/>
                          <a:ea typeface="Yu Gothic UI" panose="020B0500000000000000" pitchFamily="50" charset="-128"/>
                          <a:cs typeface="Meiryo UI" panose="020B0604030504040204" pitchFamily="50" charset="-128"/>
                        </a:rPr>
                        <a:t>サウンディング</a:t>
                      </a:r>
                      <a:r>
                        <a:rPr kumimoji="0" lang="ja-JP" altLang="en-US"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rPr>
                        <a:t>参加事業者に係る情報（興味・意欲、実績　等）</a:t>
                      </a:r>
                      <a:endParaRPr kumimoji="0" lang="en-US" altLang="ja-JP"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endParaRPr>
                    </a:p>
                    <a:p>
                      <a:pPr marL="171450" marR="0" lvl="0" indent="-171450" defTabSz="914400" eaLnBrk="0" fontAlgn="base" latinLnBrk="0" hangingPunct="0">
                        <a:spcBef>
                          <a:spcPts val="300"/>
                        </a:spcBef>
                        <a:spcAft>
                          <a:spcPct val="0"/>
                        </a:spcAft>
                        <a:buClrTx/>
                        <a:buSzTx/>
                        <a:buFont typeface="Arial" panose="020B0604020202020204" pitchFamily="34" charset="0"/>
                        <a:buChar char="•"/>
                        <a:tabLst/>
                        <a:defRPr/>
                      </a:pPr>
                      <a:r>
                        <a:rPr kumimoji="0" lang="ja-JP" altLang="en-US" sz="1200" b="0" kern="0" dirty="0">
                          <a:solidFill>
                            <a:schemeClr val="tx1"/>
                          </a:solidFill>
                          <a:latin typeface="Segoe UI" panose="020B0502040204020203" pitchFamily="34" charset="0"/>
                          <a:ea typeface="Yu Gothic UI" panose="020B0500000000000000" pitchFamily="50" charset="-128"/>
                          <a:cs typeface="Meiryo UI" panose="020B0604030504040204" pitchFamily="50" charset="-128"/>
                        </a:rPr>
                        <a:t>事業スキーム案に対する情報（対象業務範囲　等）</a:t>
                      </a:r>
                      <a:endParaRPr kumimoji="0" lang="en-US" altLang="ja-JP" sz="1200" b="0" kern="0" dirty="0">
                        <a:solidFill>
                          <a:schemeClr val="tx1"/>
                        </a:solidFill>
                        <a:latin typeface="Segoe UI" panose="020B0502040204020203" pitchFamily="34" charset="0"/>
                        <a:ea typeface="Yu Gothic UI" panose="020B0500000000000000" pitchFamily="50" charset="-128"/>
                        <a:cs typeface="Meiryo UI" panose="020B0604030504040204" pitchFamily="50" charset="-128"/>
                      </a:endParaRPr>
                    </a:p>
                    <a:p>
                      <a:pPr marL="171450" marR="0" lvl="0" indent="-171450" defTabSz="914400" eaLnBrk="0" fontAlgn="base" latinLnBrk="0" hangingPunct="0">
                        <a:spcBef>
                          <a:spcPts val="300"/>
                        </a:spcBef>
                        <a:spcAft>
                          <a:spcPct val="0"/>
                        </a:spcAft>
                        <a:buClrTx/>
                        <a:buSzTx/>
                        <a:buFont typeface="Arial" panose="020B0604020202020204" pitchFamily="34" charset="0"/>
                        <a:buChar char="•"/>
                        <a:tabLst/>
                        <a:defRPr/>
                      </a:pPr>
                      <a:r>
                        <a:rPr kumimoji="0" lang="ja-JP" altLang="en-US" sz="1200" b="0" kern="0" dirty="0">
                          <a:solidFill>
                            <a:schemeClr val="tx1"/>
                          </a:solidFill>
                          <a:latin typeface="Segoe UI" panose="020B0502040204020203" pitchFamily="34" charset="0"/>
                          <a:ea typeface="Yu Gothic UI" panose="020B0500000000000000" pitchFamily="50" charset="-128"/>
                          <a:cs typeface="Meiryo UI" panose="020B0604030504040204" pitchFamily="50" charset="-128"/>
                        </a:rPr>
                        <a:t>公告資料作成に向けた情報（リスク分担、性能指標・水準、事業への参加要件　等）</a:t>
                      </a:r>
                      <a:endParaRPr kumimoji="0" lang="en-US" altLang="ja-JP"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endParaRPr>
                    </a:p>
                  </a:txBody>
                  <a:tcPr marL="144000" marR="108000" marT="0" marB="0" anchor="ctr" horzOverflow="overflow">
                    <a:lnL w="6350" cap="flat" cmpd="sng" algn="ctr">
                      <a:solidFill>
                        <a:srgbClr val="7D6E5A"/>
                      </a:solidFill>
                      <a:prstDash val="solid"/>
                      <a:round/>
                      <a:headEnd type="none" w="med" len="med"/>
                      <a:tailEnd type="none" w="med" len="med"/>
                    </a:lnL>
                    <a:lnR w="3175" cap="flat" cmpd="sng" algn="ctr">
                      <a:noFill/>
                      <a:prstDash val="lgDash"/>
                      <a:round/>
                      <a:headEnd type="none" w="med" len="med"/>
                      <a:tailEnd type="none" w="med" len="med"/>
                    </a:lnR>
                    <a:lnT w="6350" cap="flat" cmpd="sng" algn="ctr">
                      <a:solidFill>
                        <a:srgbClr val="7D6E5A"/>
                      </a:solidFill>
                      <a:prstDash val="solid"/>
                      <a:round/>
                      <a:headEnd type="none" w="med" len="med"/>
                      <a:tailEnd type="none" w="med" len="med"/>
                    </a:lnT>
                    <a:lnB w="6350" cap="flat" cmpd="sng" algn="ctr">
                      <a:solidFill>
                        <a:srgbClr val="7D6E5A"/>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18538174"/>
                  </a:ext>
                </a:extLst>
              </a:tr>
              <a:tr h="853440">
                <a:tc>
                  <a:txBody>
                    <a:bodyPr/>
                    <a:lstStyle/>
                    <a:p>
                      <a:pPr marL="0" marR="0" lvl="0" indent="0" algn="ctr" defTabSz="914400" rtl="0" eaLnBrk="1" fontAlgn="base" latinLnBrk="0" hangingPunct="1">
                        <a:lnSpc>
                          <a:spcPct val="120000"/>
                        </a:lnSpc>
                        <a:spcBef>
                          <a:spcPts val="0"/>
                        </a:spcBef>
                        <a:spcAft>
                          <a:spcPct val="0"/>
                        </a:spcAft>
                        <a:buClrTx/>
                        <a:buSzTx/>
                        <a:buFont typeface="+mj-lt"/>
                        <a:buNone/>
                        <a:tabLst/>
                      </a:pPr>
                      <a:r>
                        <a:rPr kumimoji="1" lang="ja-JP" altLang="en-US" sz="1200" b="1" i="0" u="none" strike="noStrike" cap="none" normalizeH="0" baseline="0" dirty="0">
                          <a:ln>
                            <a:noFill/>
                          </a:ln>
                          <a:solidFill>
                            <a:schemeClr val="tx1"/>
                          </a:solidFill>
                          <a:effectLst/>
                          <a:latin typeface="Yu Gothic UI" panose="020B0500000000000000" pitchFamily="50" charset="-128"/>
                          <a:ea typeface="Yu Gothic UI" panose="020B0500000000000000" pitchFamily="50" charset="-128"/>
                          <a:cs typeface="Meiryo UI" panose="020B0604030504040204" pitchFamily="50" charset="-128"/>
                        </a:rPr>
                        <a:t>対象施設</a:t>
                      </a:r>
                    </a:p>
                  </a:txBody>
                  <a:tcPr marL="72000" marR="72000" marT="0" marB="0" anchor="ctr" horzOverflow="overflow">
                    <a:lnL w="3175" cap="flat" cmpd="sng" algn="ctr">
                      <a:noFill/>
                      <a:prstDash val="lgDash"/>
                      <a:round/>
                      <a:headEnd type="none" w="med" len="med"/>
                      <a:tailEnd type="none" w="med" len="med"/>
                    </a:lnL>
                    <a:lnR w="6350" cap="flat" cmpd="sng" algn="ctr">
                      <a:solidFill>
                        <a:srgbClr val="7D6E5A"/>
                      </a:solidFill>
                      <a:prstDash val="solid"/>
                      <a:round/>
                      <a:headEnd type="none" w="med" len="med"/>
                      <a:tailEnd type="none" w="med" len="med"/>
                    </a:lnR>
                    <a:lnT w="6350" cap="flat" cmpd="sng" algn="ctr">
                      <a:solidFill>
                        <a:srgbClr val="7D6E5A"/>
                      </a:solidFill>
                      <a:prstDash val="solid"/>
                      <a:round/>
                      <a:headEnd type="none" w="med" len="med"/>
                      <a:tailEnd type="none" w="med" len="med"/>
                    </a:lnT>
                    <a:lnB w="6350" cap="flat" cmpd="sng" algn="ctr">
                      <a:solidFill>
                        <a:srgbClr val="7D6E5A"/>
                      </a:solidFill>
                      <a:prstDash val="solid"/>
                      <a:round/>
                      <a:headEnd type="none" w="med" len="med"/>
                      <a:tailEnd type="none" w="med" len="med"/>
                    </a:lnB>
                    <a:lnTlToBr>
                      <a:noFill/>
                    </a:lnTlToBr>
                    <a:lnBlToTr>
                      <a:noFill/>
                    </a:lnBlToTr>
                    <a:solidFill>
                      <a:srgbClr val="F0EBE3"/>
                    </a:solidFill>
                  </a:tcPr>
                </a:tc>
                <a:tc>
                  <a:txBody>
                    <a:bodyPr/>
                    <a:lstStyle/>
                    <a:p>
                      <a:pPr marL="171450" marR="0" lvl="0" indent="-171450" defTabSz="914400" eaLnBrk="0" fontAlgn="base" latinLnBrk="0" hangingPunct="0">
                        <a:spcBef>
                          <a:spcPts val="300"/>
                        </a:spcBef>
                        <a:spcAft>
                          <a:spcPct val="0"/>
                        </a:spcAft>
                        <a:buClrTx/>
                        <a:buSzTx/>
                        <a:buFont typeface="Arial" panose="020B0604020202020204" pitchFamily="34" charset="0"/>
                        <a:buChar char="•"/>
                        <a:tabLst/>
                        <a:defRPr/>
                      </a:pPr>
                      <a:r>
                        <a:rPr kumimoji="0" lang="ja-JP" altLang="en-US"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rPr>
                        <a:t>マンホールポンプ</a:t>
                      </a:r>
                      <a:endParaRPr kumimoji="0" lang="en-US" altLang="ja-JP"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endParaRPr>
                    </a:p>
                    <a:p>
                      <a:pPr marL="171450" marR="0" lvl="0" indent="-171450" defTabSz="914400" eaLnBrk="0" fontAlgn="base" latinLnBrk="0" hangingPunct="0">
                        <a:spcBef>
                          <a:spcPts val="300"/>
                        </a:spcBef>
                        <a:spcAft>
                          <a:spcPct val="0"/>
                        </a:spcAft>
                        <a:buClrTx/>
                        <a:buSzTx/>
                        <a:buFont typeface="Arial" panose="020B0604020202020204" pitchFamily="34" charset="0"/>
                        <a:buChar char="•"/>
                        <a:tabLst/>
                        <a:defRPr/>
                      </a:pPr>
                      <a:r>
                        <a:rPr kumimoji="0" lang="ja-JP" altLang="en-US"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rPr>
                        <a:t>雨水滞水池（流量調整池）</a:t>
                      </a:r>
                      <a:endParaRPr kumimoji="0" lang="en-US" altLang="ja-JP"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endParaRPr>
                    </a:p>
                    <a:p>
                      <a:pPr marL="171450" marR="0" lvl="0" indent="-171450" defTabSz="914400" eaLnBrk="0" fontAlgn="base" latinLnBrk="0" hangingPunct="0">
                        <a:spcBef>
                          <a:spcPts val="300"/>
                        </a:spcBef>
                        <a:spcAft>
                          <a:spcPct val="0"/>
                        </a:spcAft>
                        <a:buClrTx/>
                        <a:buSzTx/>
                        <a:buFont typeface="Arial" panose="020B0604020202020204" pitchFamily="34" charset="0"/>
                        <a:buChar char="•"/>
                        <a:tabLst/>
                        <a:defRPr/>
                      </a:pPr>
                      <a:r>
                        <a:rPr kumimoji="0" lang="ja-JP" altLang="en-US" sz="1200" b="0" kern="0" dirty="0">
                          <a:solidFill>
                            <a:schemeClr val="tx1"/>
                          </a:solidFill>
                          <a:latin typeface="Segoe UI" panose="020B0502040204020203" pitchFamily="34" charset="0"/>
                          <a:ea typeface="Yu Gothic UI" panose="020B0500000000000000" pitchFamily="50" charset="-128"/>
                          <a:cs typeface="Meiryo UI" panose="020B0604030504040204" pitchFamily="50" charset="-128"/>
                        </a:rPr>
                        <a:t>下水処理場</a:t>
                      </a:r>
                      <a:endParaRPr kumimoji="0" lang="en-US" altLang="ja-JP" sz="1200" b="0" i="0" u="none" strike="noStrike" kern="0" cap="none" spc="0" normalizeH="0" baseline="0" noProof="0" dirty="0">
                        <a:ln>
                          <a:noFill/>
                        </a:ln>
                        <a:solidFill>
                          <a:schemeClr val="tx1"/>
                        </a:solidFill>
                        <a:effectLst/>
                        <a:uLnTx/>
                        <a:uFillTx/>
                        <a:latin typeface="Segoe UI" panose="020B0502040204020203" pitchFamily="34" charset="0"/>
                        <a:ea typeface="Yu Gothic UI" panose="020B0500000000000000" pitchFamily="50" charset="-128"/>
                        <a:cs typeface="Meiryo UI" panose="020B0604030504040204" pitchFamily="50" charset="-128"/>
                      </a:endParaRPr>
                    </a:p>
                  </a:txBody>
                  <a:tcPr marL="144000" marR="108000" marT="0" marB="0" anchor="ctr" horzOverflow="overflow">
                    <a:lnL w="6350" cap="flat" cmpd="sng" algn="ctr">
                      <a:solidFill>
                        <a:srgbClr val="7D6E5A"/>
                      </a:solidFill>
                      <a:prstDash val="solid"/>
                      <a:round/>
                      <a:headEnd type="none" w="med" len="med"/>
                      <a:tailEnd type="none" w="med" len="med"/>
                    </a:lnL>
                    <a:lnR w="3175" cap="flat" cmpd="sng" algn="ctr">
                      <a:noFill/>
                      <a:prstDash val="lgDash"/>
                      <a:round/>
                      <a:headEnd type="none" w="med" len="med"/>
                      <a:tailEnd type="none" w="med" len="med"/>
                    </a:lnR>
                    <a:lnT w="6350" cap="flat" cmpd="sng" algn="ctr">
                      <a:solidFill>
                        <a:srgbClr val="7D6E5A"/>
                      </a:solidFill>
                      <a:prstDash val="solid"/>
                      <a:round/>
                      <a:headEnd type="none" w="med" len="med"/>
                      <a:tailEnd type="none" w="med" len="med"/>
                    </a:lnT>
                    <a:lnB w="6350" cap="flat" cmpd="sng" algn="ctr">
                      <a:solidFill>
                        <a:srgbClr val="7D6E5A"/>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06492138"/>
                  </a:ext>
                </a:extLst>
              </a:tr>
              <a:tr h="883920">
                <a:tc>
                  <a:txBody>
                    <a:bodyPr/>
                    <a:lstStyle/>
                    <a:p>
                      <a:pPr marL="0" marR="0" lvl="0" indent="0" algn="ctr" defTabSz="914400" rtl="0" eaLnBrk="1" fontAlgn="base" latinLnBrk="0" hangingPunct="1">
                        <a:lnSpc>
                          <a:spcPct val="120000"/>
                        </a:lnSpc>
                        <a:spcBef>
                          <a:spcPts val="0"/>
                        </a:spcBef>
                        <a:spcAft>
                          <a:spcPct val="0"/>
                        </a:spcAft>
                        <a:buClrTx/>
                        <a:buSzTx/>
                        <a:buFont typeface="+mj-lt"/>
                        <a:buNone/>
                        <a:tabLst/>
                      </a:pPr>
                      <a:r>
                        <a:rPr kumimoji="1" lang="ja-JP" altLang="en-US" sz="1200" b="1" i="0" u="none" strike="noStrike" cap="none" normalizeH="0" baseline="0" dirty="0">
                          <a:ln>
                            <a:noFill/>
                          </a:ln>
                          <a:solidFill>
                            <a:schemeClr val="tx1"/>
                          </a:solidFill>
                          <a:effectLst/>
                          <a:latin typeface="Yu Gothic UI" panose="020B0500000000000000" pitchFamily="50" charset="-128"/>
                          <a:ea typeface="Yu Gothic UI" panose="020B0500000000000000" pitchFamily="50" charset="-128"/>
                          <a:cs typeface="Meiryo UI" panose="020B0604030504040204" pitchFamily="50" charset="-128"/>
                        </a:rPr>
                        <a:t>対象事業者</a:t>
                      </a:r>
                    </a:p>
                  </a:txBody>
                  <a:tcPr marL="72000" marR="72000" marT="0" marB="0" anchor="ctr" horzOverflow="overflow">
                    <a:lnL w="3175" cap="flat" cmpd="sng" algn="ctr">
                      <a:noFill/>
                      <a:prstDash val="lgDash"/>
                      <a:round/>
                      <a:headEnd type="none" w="med" len="med"/>
                      <a:tailEnd type="none" w="med" len="med"/>
                    </a:lnL>
                    <a:lnR w="6350" cap="flat" cmpd="sng" algn="ctr">
                      <a:solidFill>
                        <a:srgbClr val="7D6E5A"/>
                      </a:solidFill>
                      <a:prstDash val="solid"/>
                      <a:round/>
                      <a:headEnd type="none" w="med" len="med"/>
                      <a:tailEnd type="none" w="med" len="med"/>
                    </a:lnR>
                    <a:lnT w="6350" cap="flat" cmpd="sng" algn="ctr">
                      <a:solidFill>
                        <a:srgbClr val="7D6E5A"/>
                      </a:solidFill>
                      <a:prstDash val="solid"/>
                      <a:round/>
                      <a:headEnd type="none" w="med" len="med"/>
                      <a:tailEnd type="none" w="med" len="med"/>
                    </a:lnT>
                    <a:lnB w="6350" cap="flat" cmpd="sng" algn="ctr">
                      <a:solidFill>
                        <a:srgbClr val="7D6E5A"/>
                      </a:solidFill>
                      <a:prstDash val="solid"/>
                      <a:round/>
                      <a:headEnd type="none" w="med" len="med"/>
                      <a:tailEnd type="none" w="med" len="med"/>
                    </a:lnB>
                    <a:lnTlToBr>
                      <a:noFill/>
                    </a:lnTlToBr>
                    <a:lnBlToTr>
                      <a:noFill/>
                    </a:lnBlToTr>
                    <a:solidFill>
                      <a:srgbClr val="F0EBE3"/>
                    </a:solidFill>
                  </a:tcPr>
                </a:tc>
                <a:tc>
                  <a:txBody>
                    <a:bodyPr/>
                    <a:lstStyle/>
                    <a:p>
                      <a:pPr marL="171450" marR="0" lvl="0" indent="-171450" defTabSz="914400" eaLnBrk="0" fontAlgn="base" latinLnBrk="0" hangingPunct="0">
                        <a:spcAft>
                          <a:spcPts val="300"/>
                        </a:spcAft>
                        <a:buClrTx/>
                        <a:buSzTx/>
                        <a:buFont typeface="Arial" panose="020B0604020202020204" pitchFamily="34" charset="0"/>
                        <a:buChar char="•"/>
                        <a:tabLst/>
                        <a:defRPr/>
                      </a:pPr>
                      <a:r>
                        <a:rPr kumimoji="0" lang="ja-JP" altLang="en-US" sz="1200" b="0" kern="0" dirty="0">
                          <a:solidFill>
                            <a:schemeClr val="tx1"/>
                          </a:solidFill>
                          <a:latin typeface="Segoe UI" panose="020B0502040204020203" pitchFamily="34" charset="0"/>
                          <a:ea typeface="Yu Gothic UI" panose="020B0500000000000000" pitchFamily="50" charset="-128"/>
                          <a:cs typeface="Meiryo UI" panose="020B0604030504040204" pitchFamily="50" charset="-128"/>
                        </a:rPr>
                        <a:t>ウォーター</a:t>
                      </a:r>
                      <a:r>
                        <a:rPr kumimoji="0" lang="en-US" altLang="ja-JP" sz="1200" b="0" kern="0" dirty="0">
                          <a:solidFill>
                            <a:schemeClr val="tx1"/>
                          </a:solidFill>
                          <a:latin typeface="Segoe UI" panose="020B0502040204020203" pitchFamily="34" charset="0"/>
                          <a:ea typeface="Yu Gothic UI" panose="020B0500000000000000" pitchFamily="50" charset="-128"/>
                          <a:cs typeface="Meiryo UI" panose="020B0604030504040204" pitchFamily="50" charset="-128"/>
                        </a:rPr>
                        <a:t>PPP</a:t>
                      </a:r>
                      <a:r>
                        <a:rPr kumimoji="0" lang="ja-JP" altLang="en-US" sz="1200" b="0" kern="0" dirty="0">
                          <a:solidFill>
                            <a:schemeClr val="tx1"/>
                          </a:solidFill>
                          <a:latin typeface="Segoe UI" panose="020B0502040204020203" pitchFamily="34" charset="0"/>
                          <a:ea typeface="Yu Gothic UI" panose="020B0500000000000000" pitchFamily="50" charset="-128"/>
                          <a:cs typeface="Meiryo UI" panose="020B0604030504040204" pitchFamily="50" charset="-128"/>
                        </a:rPr>
                        <a:t>への参画意向を有する民間事業者</a:t>
                      </a:r>
                      <a:endParaRPr kumimoji="0" lang="en-US" altLang="ja-JP" sz="1200" b="0" kern="0" dirty="0">
                        <a:solidFill>
                          <a:schemeClr val="tx1"/>
                        </a:solidFill>
                        <a:latin typeface="Segoe UI" panose="020B0502040204020203" pitchFamily="34" charset="0"/>
                        <a:ea typeface="Yu Gothic UI" panose="020B0500000000000000" pitchFamily="50" charset="-128"/>
                        <a:cs typeface="Meiryo UI" panose="020B0604030504040204" pitchFamily="50" charset="-128"/>
                      </a:endParaRPr>
                    </a:p>
                  </a:txBody>
                  <a:tcPr marL="144000" marR="108000" marT="0" marB="0" anchor="ctr" horzOverflow="overflow">
                    <a:lnL w="6350" cap="flat" cmpd="sng" algn="ctr">
                      <a:solidFill>
                        <a:srgbClr val="7D6E5A"/>
                      </a:solidFill>
                      <a:prstDash val="solid"/>
                      <a:round/>
                      <a:headEnd type="none" w="med" len="med"/>
                      <a:tailEnd type="none" w="med" len="med"/>
                    </a:lnL>
                    <a:lnR w="3175" cap="flat" cmpd="sng" algn="ctr">
                      <a:noFill/>
                      <a:prstDash val="lgDash"/>
                      <a:round/>
                      <a:headEnd type="none" w="med" len="med"/>
                      <a:tailEnd type="none" w="med" len="med"/>
                    </a:lnR>
                    <a:lnT w="6350" cap="flat" cmpd="sng" algn="ctr">
                      <a:solidFill>
                        <a:srgbClr val="7D6E5A"/>
                      </a:solidFill>
                      <a:prstDash val="solid"/>
                      <a:round/>
                      <a:headEnd type="none" w="med" len="med"/>
                      <a:tailEnd type="none" w="med" len="med"/>
                    </a:lnT>
                    <a:lnB w="6350" cap="flat" cmpd="sng" algn="ctr">
                      <a:solidFill>
                        <a:srgbClr val="7D6E5A"/>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52717315"/>
                  </a:ext>
                </a:extLst>
              </a:tr>
            </a:tbl>
          </a:graphicData>
        </a:graphic>
      </p:graphicFrame>
      <p:sp>
        <p:nvSpPr>
          <p:cNvPr id="7" name="テキスト ボックス 6">
            <a:extLst>
              <a:ext uri="{FF2B5EF4-FFF2-40B4-BE49-F238E27FC236}">
                <a16:creationId xmlns:a16="http://schemas.microsoft.com/office/drawing/2014/main" id="{5ED0B3A7-0024-C0EC-76CE-9E8680342F9A}"/>
              </a:ext>
            </a:extLst>
          </p:cNvPr>
          <p:cNvSpPr txBox="1"/>
          <p:nvPr/>
        </p:nvSpPr>
        <p:spPr>
          <a:xfrm>
            <a:off x="1025611" y="1856422"/>
            <a:ext cx="7092778" cy="276999"/>
          </a:xfrm>
          <a:prstGeom prst="rect">
            <a:avLst/>
          </a:prstGeom>
          <a:noFill/>
        </p:spPr>
        <p:txBody>
          <a:bodyPr wrap="square" rtlCol="0">
            <a:spAutoFit/>
          </a:bodyPr>
          <a:lstStyle/>
          <a:p>
            <a:pPr algn="ctr">
              <a:spcAft>
                <a:spcPts val="600"/>
              </a:spcAft>
            </a:pPr>
            <a:r>
              <a:rPr lang="ja-JP" altLang="en-US" sz="1200" dirty="0">
                <a:latin typeface="Yu Gothic UI" panose="020B0500000000000000" pitchFamily="50" charset="-128"/>
                <a:ea typeface="Yu Gothic UI" panose="020B0500000000000000" pitchFamily="50" charset="-128"/>
              </a:rPr>
              <a:t>サウンディング調査</a:t>
            </a:r>
            <a:r>
              <a:rPr kumimoji="1" lang="ja-JP" altLang="en-US" sz="1200" dirty="0">
                <a:latin typeface="Yu Gothic UI" panose="020B0500000000000000" pitchFamily="50" charset="-128"/>
                <a:ea typeface="Yu Gothic UI" panose="020B0500000000000000" pitchFamily="50" charset="-128"/>
              </a:rPr>
              <a:t>の調査範囲</a:t>
            </a:r>
          </a:p>
        </p:txBody>
      </p:sp>
      <p:cxnSp>
        <p:nvCxnSpPr>
          <p:cNvPr id="8" name="直線コネクタ 7">
            <a:extLst>
              <a:ext uri="{FF2B5EF4-FFF2-40B4-BE49-F238E27FC236}">
                <a16:creationId xmlns:a16="http://schemas.microsoft.com/office/drawing/2014/main" id="{5748ED43-D3FD-8C76-0171-97F04F626440}"/>
              </a:ext>
            </a:extLst>
          </p:cNvPr>
          <p:cNvCxnSpPr>
            <a:cxnSpLocks/>
          </p:cNvCxnSpPr>
          <p:nvPr/>
        </p:nvCxnSpPr>
        <p:spPr>
          <a:xfrm>
            <a:off x="1008361" y="2134720"/>
            <a:ext cx="712727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テキスト プレースホルダー 1">
            <a:extLst>
              <a:ext uri="{FF2B5EF4-FFF2-40B4-BE49-F238E27FC236}">
                <a16:creationId xmlns:a16="http://schemas.microsoft.com/office/drawing/2014/main" id="{C148EEEB-608B-658E-BCD2-9E0120BF00AA}"/>
              </a:ext>
            </a:extLst>
          </p:cNvPr>
          <p:cNvSpPr>
            <a:spLocks noGrp="1"/>
          </p:cNvSpPr>
          <p:nvPr>
            <p:ph type="body" sz="quarter" idx="13"/>
          </p:nvPr>
        </p:nvSpPr>
        <p:spPr>
          <a:xfrm>
            <a:off x="381000" y="1018629"/>
            <a:ext cx="8504208" cy="543339"/>
          </a:xfrm>
        </p:spPr>
        <p:txBody>
          <a:bodyPr/>
          <a:lstStyle/>
          <a:p>
            <a:r>
              <a:rPr lang="ja-JP" altLang="en-US" dirty="0"/>
              <a:t>サウンディング調査の調査範囲</a:t>
            </a:r>
            <a:r>
              <a:rPr kumimoji="1" lang="ja-JP" altLang="en-US" dirty="0"/>
              <a:t>については以下の通りです。</a:t>
            </a:r>
            <a:endParaRPr kumimoji="1" lang="en-US" altLang="ja-JP" dirty="0"/>
          </a:p>
        </p:txBody>
      </p:sp>
    </p:spTree>
    <p:extLst>
      <p:ext uri="{BB962C8B-B14F-4D97-AF65-F5344CB8AC3E}">
        <p14:creationId xmlns:p14="http://schemas.microsoft.com/office/powerpoint/2010/main" val="1619546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06992-06DC-5497-29AE-7277D8C6B1B4}"/>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36DDDA54-6159-0EBB-0EFB-1287AFA05EC9}"/>
              </a:ext>
            </a:extLst>
          </p:cNvPr>
          <p:cNvSpPr>
            <a:spLocks noGrp="1"/>
          </p:cNvSpPr>
          <p:nvPr>
            <p:ph type="title"/>
          </p:nvPr>
        </p:nvSpPr>
        <p:spPr/>
        <p:txBody>
          <a:bodyPr/>
          <a:lstStyle/>
          <a:p>
            <a:r>
              <a:rPr lang="en-US" altLang="ja-JP" dirty="0"/>
              <a:t>5.</a:t>
            </a:r>
            <a:r>
              <a:rPr lang="ja-JP" altLang="en-US" dirty="0"/>
              <a:t>サウンディング調査</a:t>
            </a:r>
            <a:br>
              <a:rPr lang="en-US" altLang="ja-JP" dirty="0"/>
            </a:br>
            <a:r>
              <a:rPr lang="ja-JP" altLang="en-US" dirty="0"/>
              <a:t>　調査に係る設問内容</a:t>
            </a:r>
            <a:endParaRPr kumimoji="1" lang="ja-JP" altLang="en-US" dirty="0"/>
          </a:p>
        </p:txBody>
      </p:sp>
      <p:sp>
        <p:nvSpPr>
          <p:cNvPr id="44" name="テキスト プレースホルダー 1">
            <a:extLst>
              <a:ext uri="{FF2B5EF4-FFF2-40B4-BE49-F238E27FC236}">
                <a16:creationId xmlns:a16="http://schemas.microsoft.com/office/drawing/2014/main" id="{EC27CA13-A341-7347-4F69-99C688BF45FE}"/>
              </a:ext>
            </a:extLst>
          </p:cNvPr>
          <p:cNvSpPr>
            <a:spLocks noGrp="1"/>
          </p:cNvSpPr>
          <p:nvPr>
            <p:ph type="body" sz="quarter" idx="13"/>
          </p:nvPr>
        </p:nvSpPr>
        <p:spPr>
          <a:xfrm>
            <a:off x="381000" y="1018629"/>
            <a:ext cx="8504208" cy="543339"/>
          </a:xfrm>
        </p:spPr>
        <p:txBody>
          <a:bodyPr/>
          <a:lstStyle/>
          <a:p>
            <a:r>
              <a:rPr kumimoji="1" lang="ja-JP" altLang="en-US" dirty="0"/>
              <a:t>サウンディング調査</a:t>
            </a:r>
            <a:r>
              <a:rPr lang="ja-JP" altLang="en-US" dirty="0"/>
              <a:t>に係る</a:t>
            </a:r>
            <a:r>
              <a:rPr kumimoji="1" lang="ja-JP" altLang="en-US" dirty="0"/>
              <a:t>設問概要については以下の通りです。</a:t>
            </a:r>
            <a:endParaRPr kumimoji="1" lang="en-US" altLang="ja-JP" dirty="0"/>
          </a:p>
        </p:txBody>
      </p:sp>
      <p:sp>
        <p:nvSpPr>
          <p:cNvPr id="8" name="正方形/長方形 7">
            <a:extLst>
              <a:ext uri="{FF2B5EF4-FFF2-40B4-BE49-F238E27FC236}">
                <a16:creationId xmlns:a16="http://schemas.microsoft.com/office/drawing/2014/main" id="{BE76496A-3895-EB29-347B-94C225C108BE}"/>
              </a:ext>
            </a:extLst>
          </p:cNvPr>
          <p:cNvSpPr/>
          <p:nvPr/>
        </p:nvSpPr>
        <p:spPr bwMode="auto">
          <a:xfrm>
            <a:off x="817267" y="2855209"/>
            <a:ext cx="1222375" cy="948046"/>
          </a:xfrm>
          <a:prstGeom prst="rect">
            <a:avLst/>
          </a:prstGeom>
          <a:solidFill>
            <a:schemeClr val="accent2">
              <a:lumMod val="75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事業成立可能性の確保</a:t>
            </a:r>
          </a:p>
        </p:txBody>
      </p:sp>
      <p:cxnSp>
        <p:nvCxnSpPr>
          <p:cNvPr id="39" name="直線コネクタ 38">
            <a:extLst>
              <a:ext uri="{FF2B5EF4-FFF2-40B4-BE49-F238E27FC236}">
                <a16:creationId xmlns:a16="http://schemas.microsoft.com/office/drawing/2014/main" id="{B42CF172-7464-AA65-EF23-B455D858BC74}"/>
              </a:ext>
            </a:extLst>
          </p:cNvPr>
          <p:cNvCxnSpPr>
            <a:cxnSpLocks/>
            <a:stCxn id="8" idx="3"/>
            <a:endCxn id="43" idx="1"/>
          </p:cNvCxnSpPr>
          <p:nvPr/>
        </p:nvCxnSpPr>
        <p:spPr bwMode="auto">
          <a:xfrm flipV="1">
            <a:off x="2039642" y="2634433"/>
            <a:ext cx="548909" cy="694799"/>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3" name="正方形/長方形 42">
            <a:extLst>
              <a:ext uri="{FF2B5EF4-FFF2-40B4-BE49-F238E27FC236}">
                <a16:creationId xmlns:a16="http://schemas.microsoft.com/office/drawing/2014/main" id="{022F6AB0-DC52-7A63-A417-F05CF0EE5686}"/>
              </a:ext>
            </a:extLst>
          </p:cNvPr>
          <p:cNvSpPr/>
          <p:nvPr/>
        </p:nvSpPr>
        <p:spPr bwMode="auto">
          <a:xfrm>
            <a:off x="2588551" y="2416653"/>
            <a:ext cx="1364158" cy="435560"/>
          </a:xfrm>
          <a:prstGeom prst="rect">
            <a:avLst/>
          </a:prstGeom>
          <a:solidFill>
            <a:schemeClr val="accent2">
              <a:lumMod val="60000"/>
              <a:lumOff val="4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①調査参加者の</a:t>
            </a:r>
            <a:br>
              <a:rPr lang="en-US" altLang="ja-JP"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b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基礎情報確認</a:t>
            </a:r>
          </a:p>
        </p:txBody>
      </p:sp>
      <p:sp>
        <p:nvSpPr>
          <p:cNvPr id="45" name="正方形/長方形 44">
            <a:extLst>
              <a:ext uri="{FF2B5EF4-FFF2-40B4-BE49-F238E27FC236}">
                <a16:creationId xmlns:a16="http://schemas.microsoft.com/office/drawing/2014/main" id="{F929D191-C628-6481-D4C3-93072E0E9255}"/>
              </a:ext>
            </a:extLst>
          </p:cNvPr>
          <p:cNvSpPr/>
          <p:nvPr/>
        </p:nvSpPr>
        <p:spPr bwMode="auto">
          <a:xfrm>
            <a:off x="5866960" y="1989139"/>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ウォーター</a:t>
            </a:r>
            <a:r>
              <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PPP</a:t>
            </a: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への理解度</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46" name="正方形/長方形 45">
            <a:extLst>
              <a:ext uri="{FF2B5EF4-FFF2-40B4-BE49-F238E27FC236}">
                <a16:creationId xmlns:a16="http://schemas.microsoft.com/office/drawing/2014/main" id="{1EB5B162-00BB-9F3C-764B-A18D38C6CDF3}"/>
              </a:ext>
            </a:extLst>
          </p:cNvPr>
          <p:cNvSpPr/>
          <p:nvPr/>
        </p:nvSpPr>
        <p:spPr bwMode="auto">
          <a:xfrm>
            <a:off x="4476754" y="2159218"/>
            <a:ext cx="1141035" cy="3060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ウォーター</a:t>
            </a:r>
            <a:r>
              <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PPP</a:t>
            </a: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に対する理解と意欲</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47" name="直線コネクタ 46">
            <a:extLst>
              <a:ext uri="{FF2B5EF4-FFF2-40B4-BE49-F238E27FC236}">
                <a16:creationId xmlns:a16="http://schemas.microsoft.com/office/drawing/2014/main" id="{AE3667EC-0545-E695-8C88-A4A8873F312A}"/>
              </a:ext>
            </a:extLst>
          </p:cNvPr>
          <p:cNvCxnSpPr>
            <a:cxnSpLocks/>
            <a:stCxn id="46" idx="3"/>
            <a:endCxn id="45" idx="1"/>
          </p:cNvCxnSpPr>
          <p:nvPr/>
        </p:nvCxnSpPr>
        <p:spPr bwMode="auto">
          <a:xfrm flipV="1">
            <a:off x="5617789" y="2129539"/>
            <a:ext cx="249171" cy="182679"/>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線コネクタ 47">
            <a:extLst>
              <a:ext uri="{FF2B5EF4-FFF2-40B4-BE49-F238E27FC236}">
                <a16:creationId xmlns:a16="http://schemas.microsoft.com/office/drawing/2014/main" id="{1AAF726F-34E0-318B-728B-13F004FAE184}"/>
              </a:ext>
            </a:extLst>
          </p:cNvPr>
          <p:cNvCxnSpPr>
            <a:cxnSpLocks/>
            <a:stCxn id="43" idx="3"/>
            <a:endCxn id="46" idx="1"/>
          </p:cNvCxnSpPr>
          <p:nvPr/>
        </p:nvCxnSpPr>
        <p:spPr bwMode="auto">
          <a:xfrm flipV="1">
            <a:off x="3952709" y="2312218"/>
            <a:ext cx="524045" cy="322215"/>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線コネクタ 48">
            <a:extLst>
              <a:ext uri="{FF2B5EF4-FFF2-40B4-BE49-F238E27FC236}">
                <a16:creationId xmlns:a16="http://schemas.microsoft.com/office/drawing/2014/main" id="{412B6F8E-8828-089D-1640-157C69B4ACF7}"/>
              </a:ext>
            </a:extLst>
          </p:cNvPr>
          <p:cNvCxnSpPr>
            <a:cxnSpLocks/>
            <a:stCxn id="46" idx="3"/>
            <a:endCxn id="50" idx="1"/>
          </p:cNvCxnSpPr>
          <p:nvPr/>
        </p:nvCxnSpPr>
        <p:spPr bwMode="auto">
          <a:xfrm>
            <a:off x="5617789" y="2312218"/>
            <a:ext cx="249171" cy="145942"/>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正方形/長方形 49">
            <a:extLst>
              <a:ext uri="{FF2B5EF4-FFF2-40B4-BE49-F238E27FC236}">
                <a16:creationId xmlns:a16="http://schemas.microsoft.com/office/drawing/2014/main" id="{554C1D6B-F40C-E281-C4DF-316A68394E6F}"/>
              </a:ext>
            </a:extLst>
          </p:cNvPr>
          <p:cNvSpPr/>
          <p:nvPr/>
        </p:nvSpPr>
        <p:spPr bwMode="auto">
          <a:xfrm>
            <a:off x="5866960" y="2317760"/>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本事業への参画への意欲</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51" name="正方形/長方形 50">
            <a:extLst>
              <a:ext uri="{FF2B5EF4-FFF2-40B4-BE49-F238E27FC236}">
                <a16:creationId xmlns:a16="http://schemas.microsoft.com/office/drawing/2014/main" id="{93307F4D-8A64-558D-6F27-9199C62F0B98}"/>
              </a:ext>
            </a:extLst>
          </p:cNvPr>
          <p:cNvSpPr/>
          <p:nvPr/>
        </p:nvSpPr>
        <p:spPr bwMode="auto">
          <a:xfrm>
            <a:off x="5866960" y="2671826"/>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他都市での官民連携事業の受注実績</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52" name="正方形/長方形 51">
            <a:extLst>
              <a:ext uri="{FF2B5EF4-FFF2-40B4-BE49-F238E27FC236}">
                <a16:creationId xmlns:a16="http://schemas.microsoft.com/office/drawing/2014/main" id="{F0F4E747-A8D5-0EA7-EE9D-CDF225548451}"/>
              </a:ext>
            </a:extLst>
          </p:cNvPr>
          <p:cNvSpPr/>
          <p:nvPr/>
        </p:nvSpPr>
        <p:spPr bwMode="auto">
          <a:xfrm>
            <a:off x="4476754" y="2689533"/>
            <a:ext cx="1141035" cy="3060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官民連携事業への受注実績</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53" name="直線コネクタ 52">
            <a:extLst>
              <a:ext uri="{FF2B5EF4-FFF2-40B4-BE49-F238E27FC236}">
                <a16:creationId xmlns:a16="http://schemas.microsoft.com/office/drawing/2014/main" id="{7DDAEB78-8D9B-F2EA-2428-D8B59932AC0E}"/>
              </a:ext>
            </a:extLst>
          </p:cNvPr>
          <p:cNvCxnSpPr>
            <a:cxnSpLocks/>
            <a:stCxn id="52" idx="3"/>
            <a:endCxn id="51" idx="1"/>
          </p:cNvCxnSpPr>
          <p:nvPr/>
        </p:nvCxnSpPr>
        <p:spPr bwMode="auto">
          <a:xfrm flipV="1">
            <a:off x="5617789" y="2812226"/>
            <a:ext cx="249171" cy="30307"/>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4" name="直線コネクタ 53">
            <a:extLst>
              <a:ext uri="{FF2B5EF4-FFF2-40B4-BE49-F238E27FC236}">
                <a16:creationId xmlns:a16="http://schemas.microsoft.com/office/drawing/2014/main" id="{5E1F0433-FC58-9E81-BE9A-DB75260AE92E}"/>
              </a:ext>
            </a:extLst>
          </p:cNvPr>
          <p:cNvCxnSpPr>
            <a:cxnSpLocks/>
            <a:stCxn id="52" idx="3"/>
            <a:endCxn id="55" idx="1"/>
          </p:cNvCxnSpPr>
          <p:nvPr/>
        </p:nvCxnSpPr>
        <p:spPr bwMode="auto">
          <a:xfrm>
            <a:off x="5617789" y="2842533"/>
            <a:ext cx="249171" cy="284614"/>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正方形/長方形 54">
            <a:extLst>
              <a:ext uri="{FF2B5EF4-FFF2-40B4-BE49-F238E27FC236}">
                <a16:creationId xmlns:a16="http://schemas.microsoft.com/office/drawing/2014/main" id="{D9D88474-08DA-57BF-7CEE-FC5C643A8A9C}"/>
              </a:ext>
            </a:extLst>
          </p:cNvPr>
          <p:cNvSpPr/>
          <p:nvPr/>
        </p:nvSpPr>
        <p:spPr bwMode="auto">
          <a:xfrm>
            <a:off x="5866960" y="2986747"/>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受注した際の業務内容、体制</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56" name="直線コネクタ 55">
            <a:extLst>
              <a:ext uri="{FF2B5EF4-FFF2-40B4-BE49-F238E27FC236}">
                <a16:creationId xmlns:a16="http://schemas.microsoft.com/office/drawing/2014/main" id="{9ACDBF90-2701-D454-057A-96834D11CEBD}"/>
              </a:ext>
            </a:extLst>
          </p:cNvPr>
          <p:cNvCxnSpPr>
            <a:cxnSpLocks/>
            <a:stCxn id="43" idx="3"/>
            <a:endCxn id="52" idx="1"/>
          </p:cNvCxnSpPr>
          <p:nvPr/>
        </p:nvCxnSpPr>
        <p:spPr bwMode="auto">
          <a:xfrm>
            <a:off x="3952709" y="2634433"/>
            <a:ext cx="524045" cy="208100"/>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線コネクタ 56">
            <a:extLst>
              <a:ext uri="{FF2B5EF4-FFF2-40B4-BE49-F238E27FC236}">
                <a16:creationId xmlns:a16="http://schemas.microsoft.com/office/drawing/2014/main" id="{506BBA63-A1CA-A480-600D-A27FE6375513}"/>
              </a:ext>
            </a:extLst>
          </p:cNvPr>
          <p:cNvCxnSpPr>
            <a:cxnSpLocks/>
          </p:cNvCxnSpPr>
          <p:nvPr/>
        </p:nvCxnSpPr>
        <p:spPr bwMode="auto">
          <a:xfrm>
            <a:off x="790377" y="1875356"/>
            <a:ext cx="1249265" cy="0"/>
          </a:xfrm>
          <a:prstGeom prst="line">
            <a:avLst/>
          </a:prstGeom>
          <a:solidFill>
            <a:schemeClr val="accent1"/>
          </a:solidFill>
          <a:ln w="6350" cap="flat" cmpd="sng" algn="ctr">
            <a:solidFill>
              <a:srgbClr val="7D6E5A"/>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テキスト ボックス 57">
            <a:extLst>
              <a:ext uri="{FF2B5EF4-FFF2-40B4-BE49-F238E27FC236}">
                <a16:creationId xmlns:a16="http://schemas.microsoft.com/office/drawing/2014/main" id="{160FA6A3-DD27-1F5D-7FD9-2558239549E5}"/>
              </a:ext>
            </a:extLst>
          </p:cNvPr>
          <p:cNvSpPr txBox="1"/>
          <p:nvPr/>
        </p:nvSpPr>
        <p:spPr>
          <a:xfrm>
            <a:off x="911636" y="1638522"/>
            <a:ext cx="992580" cy="276999"/>
          </a:xfrm>
          <a:prstGeom prst="rect">
            <a:avLst/>
          </a:prstGeom>
          <a:noFill/>
        </p:spPr>
        <p:txBody>
          <a:bodyPr wrap="square" rtlCol="0">
            <a:noAutofit/>
          </a:bodyPr>
          <a:lstStyle/>
          <a:p>
            <a:pPr algn="ctr"/>
            <a:r>
              <a:rPr lang="ja-JP" altLang="en-US" sz="1200" b="1" dirty="0">
                <a:latin typeface="Yu Gothic UI" panose="020B0500000000000000" pitchFamily="50" charset="-128"/>
                <a:ea typeface="Yu Gothic UI" panose="020B0500000000000000" pitchFamily="50" charset="-128"/>
                <a:cs typeface="Meiryo UI" panose="020B0604030504040204" pitchFamily="50" charset="-128"/>
              </a:rPr>
              <a:t>調査目的</a:t>
            </a:r>
            <a:endParaRPr kumimoji="1" lang="ja-JP" altLang="en-US" sz="1200" b="1" dirty="0">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59" name="直線コネクタ 58">
            <a:extLst>
              <a:ext uri="{FF2B5EF4-FFF2-40B4-BE49-F238E27FC236}">
                <a16:creationId xmlns:a16="http://schemas.microsoft.com/office/drawing/2014/main" id="{40EEDA9F-3DF8-4DEA-794C-4F82DFD97F35}"/>
              </a:ext>
            </a:extLst>
          </p:cNvPr>
          <p:cNvCxnSpPr>
            <a:cxnSpLocks/>
            <a:stCxn id="8" idx="3"/>
            <a:endCxn id="60" idx="1"/>
          </p:cNvCxnSpPr>
          <p:nvPr/>
        </p:nvCxnSpPr>
        <p:spPr bwMode="auto">
          <a:xfrm>
            <a:off x="2039642" y="3329232"/>
            <a:ext cx="548909" cy="218560"/>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0" name="正方形/長方形 59">
            <a:extLst>
              <a:ext uri="{FF2B5EF4-FFF2-40B4-BE49-F238E27FC236}">
                <a16:creationId xmlns:a16="http://schemas.microsoft.com/office/drawing/2014/main" id="{FC926A95-7D35-FF79-1486-1855339EFFC3}"/>
              </a:ext>
            </a:extLst>
          </p:cNvPr>
          <p:cNvSpPr/>
          <p:nvPr/>
        </p:nvSpPr>
        <p:spPr bwMode="auto">
          <a:xfrm>
            <a:off x="2588551" y="3333186"/>
            <a:ext cx="1364158" cy="429212"/>
          </a:xfrm>
          <a:prstGeom prst="rect">
            <a:avLst/>
          </a:prstGeom>
          <a:solidFill>
            <a:schemeClr val="accent2">
              <a:lumMod val="60000"/>
              <a:lumOff val="4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②導入方針の確認</a:t>
            </a:r>
          </a:p>
        </p:txBody>
      </p:sp>
      <p:sp>
        <p:nvSpPr>
          <p:cNvPr id="61" name="正方形/長方形 60">
            <a:extLst>
              <a:ext uri="{FF2B5EF4-FFF2-40B4-BE49-F238E27FC236}">
                <a16:creationId xmlns:a16="http://schemas.microsoft.com/office/drawing/2014/main" id="{AE842955-0816-45B6-B6CF-5028ABE6BD61}"/>
              </a:ext>
            </a:extLst>
          </p:cNvPr>
          <p:cNvSpPr/>
          <p:nvPr/>
        </p:nvSpPr>
        <p:spPr bwMode="auto">
          <a:xfrm>
            <a:off x="5866960" y="3337246"/>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想定している業務範囲の対応可否</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62" name="正方形/長方形 61">
            <a:extLst>
              <a:ext uri="{FF2B5EF4-FFF2-40B4-BE49-F238E27FC236}">
                <a16:creationId xmlns:a16="http://schemas.microsoft.com/office/drawing/2014/main" id="{BCA68BFE-76E0-A8AE-1186-CA5D11D86955}"/>
              </a:ext>
            </a:extLst>
          </p:cNvPr>
          <p:cNvSpPr/>
          <p:nvPr/>
        </p:nvSpPr>
        <p:spPr bwMode="auto">
          <a:xfrm>
            <a:off x="4476754" y="3316348"/>
            <a:ext cx="1141035" cy="3060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業務範囲</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63" name="直線コネクタ 62">
            <a:extLst>
              <a:ext uri="{FF2B5EF4-FFF2-40B4-BE49-F238E27FC236}">
                <a16:creationId xmlns:a16="http://schemas.microsoft.com/office/drawing/2014/main" id="{16DD4DAB-9CD5-875F-B4A4-35228391AB68}"/>
              </a:ext>
            </a:extLst>
          </p:cNvPr>
          <p:cNvCxnSpPr>
            <a:cxnSpLocks/>
            <a:stCxn id="62" idx="3"/>
            <a:endCxn id="61" idx="1"/>
          </p:cNvCxnSpPr>
          <p:nvPr/>
        </p:nvCxnSpPr>
        <p:spPr bwMode="auto">
          <a:xfrm>
            <a:off x="5617789" y="3469348"/>
            <a:ext cx="249171" cy="8298"/>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4" name="直線コネクタ 63">
            <a:extLst>
              <a:ext uri="{FF2B5EF4-FFF2-40B4-BE49-F238E27FC236}">
                <a16:creationId xmlns:a16="http://schemas.microsoft.com/office/drawing/2014/main" id="{72C09DCB-D14A-0B81-1A5C-CA4EB6CE716E}"/>
              </a:ext>
            </a:extLst>
          </p:cNvPr>
          <p:cNvCxnSpPr>
            <a:cxnSpLocks/>
            <a:stCxn id="60" idx="3"/>
            <a:endCxn id="62" idx="1"/>
          </p:cNvCxnSpPr>
          <p:nvPr/>
        </p:nvCxnSpPr>
        <p:spPr bwMode="auto">
          <a:xfrm flipV="1">
            <a:off x="3952709" y="3469348"/>
            <a:ext cx="524045" cy="78444"/>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正方形/長方形 64">
            <a:extLst>
              <a:ext uri="{FF2B5EF4-FFF2-40B4-BE49-F238E27FC236}">
                <a16:creationId xmlns:a16="http://schemas.microsoft.com/office/drawing/2014/main" id="{4CDAE30E-2E89-7F75-1155-521E4332C596}"/>
              </a:ext>
            </a:extLst>
          </p:cNvPr>
          <p:cNvSpPr/>
          <p:nvPr/>
        </p:nvSpPr>
        <p:spPr bwMode="auto">
          <a:xfrm>
            <a:off x="5866960" y="3702854"/>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想定している業務方式への対応可否</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66" name="正方形/長方形 65">
            <a:extLst>
              <a:ext uri="{FF2B5EF4-FFF2-40B4-BE49-F238E27FC236}">
                <a16:creationId xmlns:a16="http://schemas.microsoft.com/office/drawing/2014/main" id="{CDCC25AA-53BB-65EA-00C7-AF24B7F4F27D}"/>
              </a:ext>
            </a:extLst>
          </p:cNvPr>
          <p:cNvSpPr/>
          <p:nvPr/>
        </p:nvSpPr>
        <p:spPr bwMode="auto">
          <a:xfrm>
            <a:off x="4476754" y="3692176"/>
            <a:ext cx="1141035" cy="3060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業務方式</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67" name="直線コネクタ 66">
            <a:extLst>
              <a:ext uri="{FF2B5EF4-FFF2-40B4-BE49-F238E27FC236}">
                <a16:creationId xmlns:a16="http://schemas.microsoft.com/office/drawing/2014/main" id="{1626603A-5DD2-82C5-C134-38F4715D8510}"/>
              </a:ext>
            </a:extLst>
          </p:cNvPr>
          <p:cNvCxnSpPr>
            <a:cxnSpLocks/>
            <a:stCxn id="66" idx="3"/>
            <a:endCxn id="65" idx="1"/>
          </p:cNvCxnSpPr>
          <p:nvPr/>
        </p:nvCxnSpPr>
        <p:spPr bwMode="auto">
          <a:xfrm flipV="1">
            <a:off x="5617789" y="3843254"/>
            <a:ext cx="249171" cy="1922"/>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直線コネクタ 67">
            <a:extLst>
              <a:ext uri="{FF2B5EF4-FFF2-40B4-BE49-F238E27FC236}">
                <a16:creationId xmlns:a16="http://schemas.microsoft.com/office/drawing/2014/main" id="{0E48F545-291C-46EC-6A0B-1F7CF1C38355}"/>
              </a:ext>
            </a:extLst>
          </p:cNvPr>
          <p:cNvCxnSpPr>
            <a:cxnSpLocks/>
            <a:stCxn id="60" idx="3"/>
            <a:endCxn id="66" idx="1"/>
          </p:cNvCxnSpPr>
          <p:nvPr/>
        </p:nvCxnSpPr>
        <p:spPr bwMode="auto">
          <a:xfrm>
            <a:off x="3952709" y="3547792"/>
            <a:ext cx="524045" cy="297384"/>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直線コネクタ 68">
            <a:extLst>
              <a:ext uri="{FF2B5EF4-FFF2-40B4-BE49-F238E27FC236}">
                <a16:creationId xmlns:a16="http://schemas.microsoft.com/office/drawing/2014/main" id="{995E2F95-CCAF-DBF2-443B-EA97CB37A17C}"/>
              </a:ext>
            </a:extLst>
          </p:cNvPr>
          <p:cNvCxnSpPr>
            <a:cxnSpLocks/>
            <a:stCxn id="8" idx="3"/>
            <a:endCxn id="70" idx="1"/>
          </p:cNvCxnSpPr>
          <p:nvPr/>
        </p:nvCxnSpPr>
        <p:spPr bwMode="auto">
          <a:xfrm>
            <a:off x="2039642" y="3329232"/>
            <a:ext cx="548909" cy="802349"/>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 name="正方形/長方形 69">
            <a:extLst>
              <a:ext uri="{FF2B5EF4-FFF2-40B4-BE49-F238E27FC236}">
                <a16:creationId xmlns:a16="http://schemas.microsoft.com/office/drawing/2014/main" id="{2774CEAF-17C5-B761-E96C-15223A527273}"/>
              </a:ext>
            </a:extLst>
          </p:cNvPr>
          <p:cNvSpPr/>
          <p:nvPr/>
        </p:nvSpPr>
        <p:spPr bwMode="auto">
          <a:xfrm>
            <a:off x="2588551" y="3916975"/>
            <a:ext cx="1364158" cy="429212"/>
          </a:xfrm>
          <a:prstGeom prst="rect">
            <a:avLst/>
          </a:prstGeom>
          <a:solidFill>
            <a:schemeClr val="accent2">
              <a:lumMod val="60000"/>
              <a:lumOff val="4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③参入可否への</a:t>
            </a:r>
            <a:br>
              <a:rPr lang="en-US" altLang="ja-JP"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b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影響確認</a:t>
            </a:r>
          </a:p>
        </p:txBody>
      </p:sp>
      <p:sp>
        <p:nvSpPr>
          <p:cNvPr id="71" name="正方形/長方形 70">
            <a:extLst>
              <a:ext uri="{FF2B5EF4-FFF2-40B4-BE49-F238E27FC236}">
                <a16:creationId xmlns:a16="http://schemas.microsoft.com/office/drawing/2014/main" id="{8959E4EA-F753-F27A-097C-EAEEB7EF2E79}"/>
              </a:ext>
            </a:extLst>
          </p:cNvPr>
          <p:cNvSpPr/>
          <p:nvPr/>
        </p:nvSpPr>
        <p:spPr bwMode="auto">
          <a:xfrm>
            <a:off x="5866960" y="4054624"/>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応募者の参加資格要件</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72" name="正方形/長方形 71">
            <a:extLst>
              <a:ext uri="{FF2B5EF4-FFF2-40B4-BE49-F238E27FC236}">
                <a16:creationId xmlns:a16="http://schemas.microsoft.com/office/drawing/2014/main" id="{404E6161-4D42-9C46-918C-40CFD75DE806}"/>
              </a:ext>
            </a:extLst>
          </p:cNvPr>
          <p:cNvSpPr/>
          <p:nvPr/>
        </p:nvSpPr>
        <p:spPr bwMode="auto">
          <a:xfrm>
            <a:off x="4476754" y="4079829"/>
            <a:ext cx="1141035" cy="3060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応募参加資格</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73" name="直線コネクタ 72">
            <a:extLst>
              <a:ext uri="{FF2B5EF4-FFF2-40B4-BE49-F238E27FC236}">
                <a16:creationId xmlns:a16="http://schemas.microsoft.com/office/drawing/2014/main" id="{49DFE3FE-5DAA-A582-EFF6-BF01BA584AD1}"/>
              </a:ext>
            </a:extLst>
          </p:cNvPr>
          <p:cNvCxnSpPr>
            <a:cxnSpLocks/>
            <a:stCxn id="72" idx="3"/>
            <a:endCxn id="71" idx="1"/>
          </p:cNvCxnSpPr>
          <p:nvPr/>
        </p:nvCxnSpPr>
        <p:spPr bwMode="auto">
          <a:xfrm flipV="1">
            <a:off x="5617789" y="4195024"/>
            <a:ext cx="249171" cy="37805"/>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直線コネクタ 73">
            <a:extLst>
              <a:ext uri="{FF2B5EF4-FFF2-40B4-BE49-F238E27FC236}">
                <a16:creationId xmlns:a16="http://schemas.microsoft.com/office/drawing/2014/main" id="{6DFD2B02-CACA-3BD6-3924-CF4E36AA1E6A}"/>
              </a:ext>
            </a:extLst>
          </p:cNvPr>
          <p:cNvCxnSpPr>
            <a:cxnSpLocks/>
            <a:stCxn id="70" idx="3"/>
            <a:endCxn id="62" idx="1"/>
          </p:cNvCxnSpPr>
          <p:nvPr/>
        </p:nvCxnSpPr>
        <p:spPr bwMode="auto">
          <a:xfrm flipV="1">
            <a:off x="3952709" y="3469348"/>
            <a:ext cx="524045" cy="662233"/>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 name="正方形/長方形 74">
            <a:extLst>
              <a:ext uri="{FF2B5EF4-FFF2-40B4-BE49-F238E27FC236}">
                <a16:creationId xmlns:a16="http://schemas.microsoft.com/office/drawing/2014/main" id="{FBF47071-E4FC-EC38-B235-67B5C0141A1D}"/>
              </a:ext>
            </a:extLst>
          </p:cNvPr>
          <p:cNvSpPr/>
          <p:nvPr/>
        </p:nvSpPr>
        <p:spPr bwMode="auto">
          <a:xfrm>
            <a:off x="817267" y="4845097"/>
            <a:ext cx="1222375" cy="948046"/>
          </a:xfrm>
          <a:prstGeom prst="rect">
            <a:avLst/>
          </a:prstGeom>
          <a:solidFill>
            <a:schemeClr val="accent2">
              <a:lumMod val="75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抱えている課題解決の実現</a:t>
            </a:r>
            <a:b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b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及び</a:t>
            </a:r>
            <a:r>
              <a:rPr lang="en-US" altLang="ja-JP"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VFM</a:t>
            </a: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効果創出を実現する</a:t>
            </a:r>
            <a:br>
              <a:rPr lang="en-US" altLang="ja-JP"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b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スキームの構築</a:t>
            </a:r>
          </a:p>
        </p:txBody>
      </p:sp>
      <p:cxnSp>
        <p:nvCxnSpPr>
          <p:cNvPr id="76" name="直線コネクタ 75">
            <a:extLst>
              <a:ext uri="{FF2B5EF4-FFF2-40B4-BE49-F238E27FC236}">
                <a16:creationId xmlns:a16="http://schemas.microsoft.com/office/drawing/2014/main" id="{740D5AC6-6AB4-4588-9A6A-36B16DA446A4}"/>
              </a:ext>
            </a:extLst>
          </p:cNvPr>
          <p:cNvCxnSpPr>
            <a:cxnSpLocks/>
            <a:stCxn id="75" idx="3"/>
            <a:endCxn id="77" idx="1"/>
          </p:cNvCxnSpPr>
          <p:nvPr/>
        </p:nvCxnSpPr>
        <p:spPr bwMode="auto">
          <a:xfrm flipV="1">
            <a:off x="2039642" y="4993802"/>
            <a:ext cx="548909" cy="325318"/>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7" name="正方形/長方形 76">
            <a:extLst>
              <a:ext uri="{FF2B5EF4-FFF2-40B4-BE49-F238E27FC236}">
                <a16:creationId xmlns:a16="http://schemas.microsoft.com/office/drawing/2014/main" id="{63837031-0C75-56F9-F1E0-473ED5DA0D1E}"/>
              </a:ext>
            </a:extLst>
          </p:cNvPr>
          <p:cNvSpPr/>
          <p:nvPr/>
        </p:nvSpPr>
        <p:spPr bwMode="auto">
          <a:xfrm>
            <a:off x="2588551" y="4684647"/>
            <a:ext cx="1364158" cy="618310"/>
          </a:xfrm>
          <a:prstGeom prst="rect">
            <a:avLst/>
          </a:prstGeom>
          <a:solidFill>
            <a:schemeClr val="accent2">
              <a:lumMod val="60000"/>
              <a:lumOff val="4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④壬生町が抱える課題に対する解決の方向性整理</a:t>
            </a:r>
          </a:p>
        </p:txBody>
      </p:sp>
      <p:sp>
        <p:nvSpPr>
          <p:cNvPr id="78" name="正方形/長方形 77">
            <a:extLst>
              <a:ext uri="{FF2B5EF4-FFF2-40B4-BE49-F238E27FC236}">
                <a16:creationId xmlns:a16="http://schemas.microsoft.com/office/drawing/2014/main" id="{9D3044A8-DCA9-5B7A-6218-C71361B950E1}"/>
              </a:ext>
            </a:extLst>
          </p:cNvPr>
          <p:cNvSpPr/>
          <p:nvPr/>
        </p:nvSpPr>
        <p:spPr bwMode="auto">
          <a:xfrm>
            <a:off x="5866960" y="4492800"/>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コンサルティング業務の対象範囲</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79" name="正方形/長方形 78">
            <a:extLst>
              <a:ext uri="{FF2B5EF4-FFF2-40B4-BE49-F238E27FC236}">
                <a16:creationId xmlns:a16="http://schemas.microsoft.com/office/drawing/2014/main" id="{12CC09EE-549D-5C32-5ADB-0519620320F0}"/>
              </a:ext>
            </a:extLst>
          </p:cNvPr>
          <p:cNvSpPr/>
          <p:nvPr/>
        </p:nvSpPr>
        <p:spPr bwMode="auto">
          <a:xfrm>
            <a:off x="4476754" y="4533544"/>
            <a:ext cx="1141035"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ヒト</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80" name="直線コネクタ 79">
            <a:extLst>
              <a:ext uri="{FF2B5EF4-FFF2-40B4-BE49-F238E27FC236}">
                <a16:creationId xmlns:a16="http://schemas.microsoft.com/office/drawing/2014/main" id="{D42CBFEC-49FE-1C75-9A7B-FD699AB2F517}"/>
              </a:ext>
            </a:extLst>
          </p:cNvPr>
          <p:cNvCxnSpPr>
            <a:cxnSpLocks/>
            <a:stCxn id="79" idx="3"/>
            <a:endCxn id="78" idx="1"/>
          </p:cNvCxnSpPr>
          <p:nvPr/>
        </p:nvCxnSpPr>
        <p:spPr bwMode="auto">
          <a:xfrm flipV="1">
            <a:off x="5617789" y="4633200"/>
            <a:ext cx="249171" cy="40744"/>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1" name="直線コネクタ 80">
            <a:extLst>
              <a:ext uri="{FF2B5EF4-FFF2-40B4-BE49-F238E27FC236}">
                <a16:creationId xmlns:a16="http://schemas.microsoft.com/office/drawing/2014/main" id="{FC760592-3B93-1010-20C0-71CA6A73854E}"/>
              </a:ext>
            </a:extLst>
          </p:cNvPr>
          <p:cNvCxnSpPr>
            <a:cxnSpLocks/>
            <a:stCxn id="77" idx="3"/>
            <a:endCxn id="79" idx="1"/>
          </p:cNvCxnSpPr>
          <p:nvPr/>
        </p:nvCxnSpPr>
        <p:spPr bwMode="auto">
          <a:xfrm flipV="1">
            <a:off x="3952709" y="4673944"/>
            <a:ext cx="524045" cy="319858"/>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 name="正方形/長方形 81">
            <a:extLst>
              <a:ext uri="{FF2B5EF4-FFF2-40B4-BE49-F238E27FC236}">
                <a16:creationId xmlns:a16="http://schemas.microsoft.com/office/drawing/2014/main" id="{8E6C5D8F-CBF1-6DFC-DB98-B2A40C9B07AC}"/>
              </a:ext>
            </a:extLst>
          </p:cNvPr>
          <p:cNvSpPr/>
          <p:nvPr/>
        </p:nvSpPr>
        <p:spPr bwMode="auto">
          <a:xfrm>
            <a:off x="5866960" y="4854164"/>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不明水発生に伴う業務対応可否</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83" name="正方形/長方形 82">
            <a:extLst>
              <a:ext uri="{FF2B5EF4-FFF2-40B4-BE49-F238E27FC236}">
                <a16:creationId xmlns:a16="http://schemas.microsoft.com/office/drawing/2014/main" id="{A5954DDE-BE54-BBEA-AAEA-826C2ECD764B}"/>
              </a:ext>
            </a:extLst>
          </p:cNvPr>
          <p:cNvSpPr/>
          <p:nvPr/>
        </p:nvSpPr>
        <p:spPr bwMode="auto">
          <a:xfrm>
            <a:off x="4476754" y="4888550"/>
            <a:ext cx="1141035"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モノ</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84" name="直線コネクタ 83">
            <a:extLst>
              <a:ext uri="{FF2B5EF4-FFF2-40B4-BE49-F238E27FC236}">
                <a16:creationId xmlns:a16="http://schemas.microsoft.com/office/drawing/2014/main" id="{6AFC32D1-4B38-7D20-ED63-66E188D7CB87}"/>
              </a:ext>
            </a:extLst>
          </p:cNvPr>
          <p:cNvCxnSpPr>
            <a:cxnSpLocks/>
            <a:stCxn id="83" idx="3"/>
            <a:endCxn id="82" idx="1"/>
          </p:cNvCxnSpPr>
          <p:nvPr/>
        </p:nvCxnSpPr>
        <p:spPr bwMode="auto">
          <a:xfrm flipV="1">
            <a:off x="5617789" y="4994564"/>
            <a:ext cx="249171" cy="34386"/>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 name="直線コネクタ 84">
            <a:extLst>
              <a:ext uri="{FF2B5EF4-FFF2-40B4-BE49-F238E27FC236}">
                <a16:creationId xmlns:a16="http://schemas.microsoft.com/office/drawing/2014/main" id="{A51B53F5-4E94-ADA3-5741-6E119A9F0D80}"/>
              </a:ext>
            </a:extLst>
          </p:cNvPr>
          <p:cNvCxnSpPr>
            <a:cxnSpLocks/>
            <a:stCxn id="77" idx="3"/>
            <a:endCxn id="83" idx="1"/>
          </p:cNvCxnSpPr>
          <p:nvPr/>
        </p:nvCxnSpPr>
        <p:spPr bwMode="auto">
          <a:xfrm>
            <a:off x="3952709" y="4993802"/>
            <a:ext cx="524045" cy="35148"/>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直線コネクタ 85">
            <a:extLst>
              <a:ext uri="{FF2B5EF4-FFF2-40B4-BE49-F238E27FC236}">
                <a16:creationId xmlns:a16="http://schemas.microsoft.com/office/drawing/2014/main" id="{87A7F28C-25B9-65DC-9C8B-4CE8B3E35E88}"/>
              </a:ext>
            </a:extLst>
          </p:cNvPr>
          <p:cNvCxnSpPr>
            <a:cxnSpLocks/>
            <a:stCxn id="75" idx="3"/>
            <a:endCxn id="87" idx="1"/>
          </p:cNvCxnSpPr>
          <p:nvPr/>
        </p:nvCxnSpPr>
        <p:spPr bwMode="auto">
          <a:xfrm>
            <a:off x="2039642" y="5319120"/>
            <a:ext cx="548909" cy="491220"/>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7" name="正方形/長方形 86">
            <a:extLst>
              <a:ext uri="{FF2B5EF4-FFF2-40B4-BE49-F238E27FC236}">
                <a16:creationId xmlns:a16="http://schemas.microsoft.com/office/drawing/2014/main" id="{BF38C45E-BE66-D276-2E8F-0EDE18E52755}"/>
              </a:ext>
            </a:extLst>
          </p:cNvPr>
          <p:cNvSpPr/>
          <p:nvPr/>
        </p:nvSpPr>
        <p:spPr bwMode="auto">
          <a:xfrm>
            <a:off x="2588551" y="5595734"/>
            <a:ext cx="1364158" cy="429212"/>
          </a:xfrm>
          <a:prstGeom prst="rect">
            <a:avLst/>
          </a:prstGeom>
          <a:solidFill>
            <a:schemeClr val="accent2">
              <a:lumMod val="60000"/>
              <a:lumOff val="4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⑤</a:t>
            </a:r>
            <a:r>
              <a:rPr lang="en-US" altLang="ja-JP"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VFM</a:t>
            </a:r>
            <a:r>
              <a:rPr lang="ja-JP" altLang="en-US" sz="1200" b="1" dirty="0">
                <a:solidFill>
                  <a:srgbClr val="F7F7F7"/>
                </a:solidFill>
                <a:latin typeface="Yu Gothic UI" panose="020B0500000000000000" pitchFamily="50" charset="-128"/>
                <a:ea typeface="Yu Gothic UI" panose="020B0500000000000000" pitchFamily="50" charset="-128"/>
                <a:cs typeface="Meiryo UI" panose="020B0604030504040204" pitchFamily="50" charset="-128"/>
              </a:rPr>
              <a:t>の創出</a:t>
            </a:r>
          </a:p>
        </p:txBody>
      </p:sp>
      <p:sp>
        <p:nvSpPr>
          <p:cNvPr id="88" name="正方形/長方形 87">
            <a:extLst>
              <a:ext uri="{FF2B5EF4-FFF2-40B4-BE49-F238E27FC236}">
                <a16:creationId xmlns:a16="http://schemas.microsoft.com/office/drawing/2014/main" id="{7EE1136B-D0EC-EF21-1A2C-D347728D1009}"/>
              </a:ext>
            </a:extLst>
          </p:cNvPr>
          <p:cNvSpPr/>
          <p:nvPr/>
        </p:nvSpPr>
        <p:spPr bwMode="auto">
          <a:xfrm>
            <a:off x="5866960" y="5205164"/>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物価変動に係るリスク分担、内容</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89" name="正方形/長方形 88">
            <a:extLst>
              <a:ext uri="{FF2B5EF4-FFF2-40B4-BE49-F238E27FC236}">
                <a16:creationId xmlns:a16="http://schemas.microsoft.com/office/drawing/2014/main" id="{92E446DA-7281-2221-7935-A3C3D115ABD5}"/>
              </a:ext>
            </a:extLst>
          </p:cNvPr>
          <p:cNvSpPr/>
          <p:nvPr/>
        </p:nvSpPr>
        <p:spPr bwMode="auto">
          <a:xfrm>
            <a:off x="4476754" y="5562637"/>
            <a:ext cx="1141035"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リスク分担</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90" name="直線コネクタ 89">
            <a:extLst>
              <a:ext uri="{FF2B5EF4-FFF2-40B4-BE49-F238E27FC236}">
                <a16:creationId xmlns:a16="http://schemas.microsoft.com/office/drawing/2014/main" id="{16528BFF-90D4-5ACE-38C6-787DD2986E8B}"/>
              </a:ext>
            </a:extLst>
          </p:cNvPr>
          <p:cNvCxnSpPr>
            <a:cxnSpLocks/>
            <a:stCxn id="89" idx="3"/>
            <a:endCxn id="88" idx="1"/>
          </p:cNvCxnSpPr>
          <p:nvPr/>
        </p:nvCxnSpPr>
        <p:spPr bwMode="auto">
          <a:xfrm flipV="1">
            <a:off x="5617789" y="5345564"/>
            <a:ext cx="249171" cy="357473"/>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直線コネクタ 90">
            <a:extLst>
              <a:ext uri="{FF2B5EF4-FFF2-40B4-BE49-F238E27FC236}">
                <a16:creationId xmlns:a16="http://schemas.microsoft.com/office/drawing/2014/main" id="{3CD40105-80D7-6C97-2187-00BB0F4038EE}"/>
              </a:ext>
            </a:extLst>
          </p:cNvPr>
          <p:cNvCxnSpPr>
            <a:cxnSpLocks/>
            <a:stCxn id="87" idx="3"/>
            <a:endCxn id="89" idx="1"/>
          </p:cNvCxnSpPr>
          <p:nvPr/>
        </p:nvCxnSpPr>
        <p:spPr bwMode="auto">
          <a:xfrm flipV="1">
            <a:off x="3952709" y="5703037"/>
            <a:ext cx="524045" cy="107303"/>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直線コネクタ 91">
            <a:extLst>
              <a:ext uri="{FF2B5EF4-FFF2-40B4-BE49-F238E27FC236}">
                <a16:creationId xmlns:a16="http://schemas.microsoft.com/office/drawing/2014/main" id="{68BC7AC8-4A50-3707-9478-AA14511A6D8A}"/>
              </a:ext>
            </a:extLst>
          </p:cNvPr>
          <p:cNvCxnSpPr>
            <a:cxnSpLocks/>
            <a:stCxn id="89" idx="3"/>
            <a:endCxn id="93" idx="1"/>
          </p:cNvCxnSpPr>
          <p:nvPr/>
        </p:nvCxnSpPr>
        <p:spPr bwMode="auto">
          <a:xfrm>
            <a:off x="5617789" y="5703037"/>
            <a:ext cx="249171" cy="3891"/>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3" name="正方形/長方形 92">
            <a:extLst>
              <a:ext uri="{FF2B5EF4-FFF2-40B4-BE49-F238E27FC236}">
                <a16:creationId xmlns:a16="http://schemas.microsoft.com/office/drawing/2014/main" id="{5B1C2390-145D-81FE-72FA-68A89AC9B05E}"/>
              </a:ext>
            </a:extLst>
          </p:cNvPr>
          <p:cNvSpPr/>
          <p:nvPr/>
        </p:nvSpPr>
        <p:spPr bwMode="auto">
          <a:xfrm>
            <a:off x="5866960" y="5566528"/>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人件費変動に係るリスク分担、内容</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94" name="正方形/長方形 93">
            <a:extLst>
              <a:ext uri="{FF2B5EF4-FFF2-40B4-BE49-F238E27FC236}">
                <a16:creationId xmlns:a16="http://schemas.microsoft.com/office/drawing/2014/main" id="{076D99F7-E765-8934-A405-34FC3E05C4F3}"/>
              </a:ext>
            </a:extLst>
          </p:cNvPr>
          <p:cNvSpPr/>
          <p:nvPr/>
        </p:nvSpPr>
        <p:spPr bwMode="auto">
          <a:xfrm>
            <a:off x="5866960" y="5901037"/>
            <a:ext cx="2231857"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現時点で考えられるコスト縮減</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95" name="正方形/長方形 94">
            <a:extLst>
              <a:ext uri="{FF2B5EF4-FFF2-40B4-BE49-F238E27FC236}">
                <a16:creationId xmlns:a16="http://schemas.microsoft.com/office/drawing/2014/main" id="{4F29C350-1588-F451-A41A-9EECBBD1CD5F}"/>
              </a:ext>
            </a:extLst>
          </p:cNvPr>
          <p:cNvSpPr/>
          <p:nvPr/>
        </p:nvSpPr>
        <p:spPr bwMode="auto">
          <a:xfrm>
            <a:off x="4476754" y="5891801"/>
            <a:ext cx="1141035"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プロフィットシェア</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96" name="直線コネクタ 95">
            <a:extLst>
              <a:ext uri="{FF2B5EF4-FFF2-40B4-BE49-F238E27FC236}">
                <a16:creationId xmlns:a16="http://schemas.microsoft.com/office/drawing/2014/main" id="{873B94EE-3517-8CC0-8332-DFB87ADFFC9F}"/>
              </a:ext>
            </a:extLst>
          </p:cNvPr>
          <p:cNvCxnSpPr>
            <a:cxnSpLocks/>
            <a:stCxn id="95" idx="3"/>
            <a:endCxn id="94" idx="1"/>
          </p:cNvCxnSpPr>
          <p:nvPr/>
        </p:nvCxnSpPr>
        <p:spPr bwMode="auto">
          <a:xfrm>
            <a:off x="5617789" y="6032201"/>
            <a:ext cx="249171" cy="9236"/>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直線コネクタ 96">
            <a:extLst>
              <a:ext uri="{FF2B5EF4-FFF2-40B4-BE49-F238E27FC236}">
                <a16:creationId xmlns:a16="http://schemas.microsoft.com/office/drawing/2014/main" id="{F28DDD59-5CCF-69BE-FB55-980A9CA02F54}"/>
              </a:ext>
            </a:extLst>
          </p:cNvPr>
          <p:cNvCxnSpPr>
            <a:cxnSpLocks/>
            <a:stCxn id="87" idx="3"/>
            <a:endCxn id="95" idx="1"/>
          </p:cNvCxnSpPr>
          <p:nvPr/>
        </p:nvCxnSpPr>
        <p:spPr bwMode="auto">
          <a:xfrm>
            <a:off x="3952709" y="5810340"/>
            <a:ext cx="524045" cy="221861"/>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8" name="直線コネクタ 97">
            <a:extLst>
              <a:ext uri="{FF2B5EF4-FFF2-40B4-BE49-F238E27FC236}">
                <a16:creationId xmlns:a16="http://schemas.microsoft.com/office/drawing/2014/main" id="{9C758948-5F3E-5E93-C984-44AA5882C80D}"/>
              </a:ext>
            </a:extLst>
          </p:cNvPr>
          <p:cNvCxnSpPr>
            <a:cxnSpLocks/>
          </p:cNvCxnSpPr>
          <p:nvPr/>
        </p:nvCxnSpPr>
        <p:spPr bwMode="auto">
          <a:xfrm>
            <a:off x="2289839" y="1875356"/>
            <a:ext cx="1995175" cy="0"/>
          </a:xfrm>
          <a:prstGeom prst="line">
            <a:avLst/>
          </a:prstGeom>
          <a:solidFill>
            <a:schemeClr val="accent1"/>
          </a:solidFill>
          <a:ln w="6350" cap="flat" cmpd="sng" algn="ctr">
            <a:solidFill>
              <a:srgbClr val="7D6E5A"/>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9" name="テキスト ボックス 98">
            <a:extLst>
              <a:ext uri="{FF2B5EF4-FFF2-40B4-BE49-F238E27FC236}">
                <a16:creationId xmlns:a16="http://schemas.microsoft.com/office/drawing/2014/main" id="{6EB04A52-F2ED-C3F4-F0E2-EEE5D93712E7}"/>
              </a:ext>
            </a:extLst>
          </p:cNvPr>
          <p:cNvSpPr txBox="1"/>
          <p:nvPr/>
        </p:nvSpPr>
        <p:spPr>
          <a:xfrm>
            <a:off x="2277305" y="1638522"/>
            <a:ext cx="2060148" cy="276999"/>
          </a:xfrm>
          <a:prstGeom prst="rect">
            <a:avLst/>
          </a:prstGeom>
          <a:noFill/>
        </p:spPr>
        <p:txBody>
          <a:bodyPr wrap="square" rtlCol="0">
            <a:noAutofit/>
          </a:bodyPr>
          <a:lstStyle/>
          <a:p>
            <a:pPr algn="ctr"/>
            <a:r>
              <a:rPr kumimoji="1" lang="ja-JP" altLang="en-US" sz="1200" b="1" dirty="0">
                <a:latin typeface="Yu Gothic UI" panose="020B0500000000000000" pitchFamily="50" charset="-128"/>
                <a:ea typeface="Yu Gothic UI" panose="020B0500000000000000" pitchFamily="50" charset="-128"/>
                <a:cs typeface="Meiryo UI" panose="020B0604030504040204" pitchFamily="50" charset="-128"/>
              </a:rPr>
              <a:t>目的達成のために必要な要素</a:t>
            </a:r>
          </a:p>
        </p:txBody>
      </p:sp>
      <p:cxnSp>
        <p:nvCxnSpPr>
          <p:cNvPr id="100" name="直線コネクタ 99">
            <a:extLst>
              <a:ext uri="{FF2B5EF4-FFF2-40B4-BE49-F238E27FC236}">
                <a16:creationId xmlns:a16="http://schemas.microsoft.com/office/drawing/2014/main" id="{716FBA68-E2DD-B21D-BB0C-D08E80361F85}"/>
              </a:ext>
            </a:extLst>
          </p:cNvPr>
          <p:cNvCxnSpPr>
            <a:cxnSpLocks/>
          </p:cNvCxnSpPr>
          <p:nvPr/>
        </p:nvCxnSpPr>
        <p:spPr bwMode="auto">
          <a:xfrm>
            <a:off x="4425026" y="1875356"/>
            <a:ext cx="1192763" cy="0"/>
          </a:xfrm>
          <a:prstGeom prst="line">
            <a:avLst/>
          </a:prstGeom>
          <a:solidFill>
            <a:schemeClr val="accent1"/>
          </a:solidFill>
          <a:ln w="6350" cap="flat" cmpd="sng" algn="ctr">
            <a:solidFill>
              <a:srgbClr val="7D6E5A"/>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1" name="テキスト ボックス 100">
            <a:extLst>
              <a:ext uri="{FF2B5EF4-FFF2-40B4-BE49-F238E27FC236}">
                <a16:creationId xmlns:a16="http://schemas.microsoft.com/office/drawing/2014/main" id="{DD20348A-06CD-8438-F4A5-9A78634B5F39}"/>
              </a:ext>
            </a:extLst>
          </p:cNvPr>
          <p:cNvSpPr txBox="1"/>
          <p:nvPr/>
        </p:nvSpPr>
        <p:spPr>
          <a:xfrm>
            <a:off x="4428201" y="1635024"/>
            <a:ext cx="1189588" cy="276999"/>
          </a:xfrm>
          <a:prstGeom prst="rect">
            <a:avLst/>
          </a:prstGeom>
          <a:noFill/>
        </p:spPr>
        <p:txBody>
          <a:bodyPr wrap="square" rtlCol="0">
            <a:noAutofit/>
          </a:bodyPr>
          <a:lstStyle/>
          <a:p>
            <a:pPr algn="ctr"/>
            <a:r>
              <a:rPr kumimoji="1" lang="ja-JP" altLang="en-US" sz="1200" b="1" dirty="0">
                <a:latin typeface="Yu Gothic UI" panose="020B0500000000000000" pitchFamily="50" charset="-128"/>
                <a:ea typeface="Yu Gothic UI" panose="020B0500000000000000" pitchFamily="50" charset="-128"/>
                <a:cs typeface="Meiryo UI" panose="020B0604030504040204" pitchFamily="50" charset="-128"/>
              </a:rPr>
              <a:t>項目</a:t>
            </a:r>
          </a:p>
        </p:txBody>
      </p:sp>
      <p:cxnSp>
        <p:nvCxnSpPr>
          <p:cNvPr id="102" name="直線コネクタ 101">
            <a:extLst>
              <a:ext uri="{FF2B5EF4-FFF2-40B4-BE49-F238E27FC236}">
                <a16:creationId xmlns:a16="http://schemas.microsoft.com/office/drawing/2014/main" id="{B903D68E-B70C-71AB-7CFB-E6BBA018D575}"/>
              </a:ext>
            </a:extLst>
          </p:cNvPr>
          <p:cNvCxnSpPr>
            <a:cxnSpLocks/>
          </p:cNvCxnSpPr>
          <p:nvPr/>
        </p:nvCxnSpPr>
        <p:spPr bwMode="auto">
          <a:xfrm>
            <a:off x="5859883" y="1875356"/>
            <a:ext cx="2237814" cy="0"/>
          </a:xfrm>
          <a:prstGeom prst="line">
            <a:avLst/>
          </a:prstGeom>
          <a:solidFill>
            <a:schemeClr val="accent1"/>
          </a:solidFill>
          <a:ln w="6350" cap="flat" cmpd="sng" algn="ctr">
            <a:solidFill>
              <a:srgbClr val="7D6E5A"/>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 name="テキスト ボックス 102">
            <a:extLst>
              <a:ext uri="{FF2B5EF4-FFF2-40B4-BE49-F238E27FC236}">
                <a16:creationId xmlns:a16="http://schemas.microsoft.com/office/drawing/2014/main" id="{BE873032-A4FE-F4C1-4C3F-47ACB16989E6}"/>
              </a:ext>
            </a:extLst>
          </p:cNvPr>
          <p:cNvSpPr txBox="1"/>
          <p:nvPr/>
        </p:nvSpPr>
        <p:spPr>
          <a:xfrm>
            <a:off x="5863675" y="1635024"/>
            <a:ext cx="2231857" cy="276999"/>
          </a:xfrm>
          <a:prstGeom prst="rect">
            <a:avLst/>
          </a:prstGeom>
          <a:noFill/>
        </p:spPr>
        <p:txBody>
          <a:bodyPr wrap="square" rtlCol="0">
            <a:noAutofit/>
          </a:bodyPr>
          <a:lstStyle/>
          <a:p>
            <a:pPr algn="ctr"/>
            <a:r>
              <a:rPr lang="ja-JP" altLang="en-US" sz="1200" b="1" dirty="0">
                <a:latin typeface="Yu Gothic UI" panose="020B0500000000000000" pitchFamily="50" charset="-128"/>
                <a:ea typeface="Yu Gothic UI" panose="020B0500000000000000" pitchFamily="50" charset="-128"/>
                <a:cs typeface="Meiryo UI" panose="020B0604030504040204" pitchFamily="50" charset="-128"/>
              </a:rPr>
              <a:t>設問概要</a:t>
            </a:r>
            <a:endParaRPr kumimoji="1" lang="ja-JP" altLang="en-US" sz="1200" b="1" dirty="0">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104" name="直線コネクタ 103">
            <a:extLst>
              <a:ext uri="{FF2B5EF4-FFF2-40B4-BE49-F238E27FC236}">
                <a16:creationId xmlns:a16="http://schemas.microsoft.com/office/drawing/2014/main" id="{79F31A9A-6CFC-A6F0-CD7B-475F2B4F751A}"/>
              </a:ext>
            </a:extLst>
          </p:cNvPr>
          <p:cNvCxnSpPr>
            <a:cxnSpLocks/>
            <a:stCxn id="70" idx="3"/>
            <a:endCxn id="72" idx="1"/>
          </p:cNvCxnSpPr>
          <p:nvPr/>
        </p:nvCxnSpPr>
        <p:spPr bwMode="auto">
          <a:xfrm>
            <a:off x="3952709" y="4131581"/>
            <a:ext cx="524045" cy="101248"/>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5" name="直線コネクタ 104">
            <a:extLst>
              <a:ext uri="{FF2B5EF4-FFF2-40B4-BE49-F238E27FC236}">
                <a16:creationId xmlns:a16="http://schemas.microsoft.com/office/drawing/2014/main" id="{7D4E137B-DB2E-9755-A01A-2FC47F0CB7DA}"/>
              </a:ext>
            </a:extLst>
          </p:cNvPr>
          <p:cNvCxnSpPr>
            <a:cxnSpLocks/>
            <a:stCxn id="70" idx="3"/>
            <a:endCxn id="66" idx="1"/>
          </p:cNvCxnSpPr>
          <p:nvPr/>
        </p:nvCxnSpPr>
        <p:spPr bwMode="auto">
          <a:xfrm flipV="1">
            <a:off x="3952709" y="3845176"/>
            <a:ext cx="524045" cy="286405"/>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05">
            <a:extLst>
              <a:ext uri="{FF2B5EF4-FFF2-40B4-BE49-F238E27FC236}">
                <a16:creationId xmlns:a16="http://schemas.microsoft.com/office/drawing/2014/main" id="{47A9DDF6-655D-BED7-2339-C2ADDF5DA8C7}"/>
              </a:ext>
            </a:extLst>
          </p:cNvPr>
          <p:cNvSpPr/>
          <p:nvPr/>
        </p:nvSpPr>
        <p:spPr bwMode="auto">
          <a:xfrm>
            <a:off x="4476754" y="5210208"/>
            <a:ext cx="1141035" cy="280800"/>
          </a:xfrm>
          <a:prstGeom prst="rect">
            <a:avLst/>
          </a:prstGeom>
          <a:solidFill>
            <a:schemeClr val="accent2">
              <a:lumMod val="40000"/>
              <a:lumOff val="60000"/>
            </a:schemeClr>
          </a:solidFill>
          <a:ln w="3175" cap="flat" cmpd="sng" algn="ctr">
            <a:no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ct val="50000"/>
              </a:spcBef>
            </a:pPr>
            <a:r>
              <a:rPr lang="ja-JP" altLang="en-US"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rPr>
              <a:t>カネ</a:t>
            </a:r>
            <a:endParaRPr lang="en-US" altLang="ja-JP" sz="1050" b="1" dirty="0">
              <a:solidFill>
                <a:schemeClr val="accent2">
                  <a:lumMod val="50000"/>
                </a:schemeClr>
              </a:solidFill>
              <a:latin typeface="Yu Gothic UI" panose="020B0500000000000000" pitchFamily="50" charset="-128"/>
              <a:ea typeface="Yu Gothic UI" panose="020B0500000000000000" pitchFamily="50" charset="-128"/>
              <a:cs typeface="Meiryo UI" panose="020B0604030504040204" pitchFamily="50" charset="-128"/>
            </a:endParaRPr>
          </a:p>
        </p:txBody>
      </p:sp>
      <p:cxnSp>
        <p:nvCxnSpPr>
          <p:cNvPr id="107" name="直線コネクタ 106">
            <a:extLst>
              <a:ext uri="{FF2B5EF4-FFF2-40B4-BE49-F238E27FC236}">
                <a16:creationId xmlns:a16="http://schemas.microsoft.com/office/drawing/2014/main" id="{36DB8EA7-E09F-58BD-ACB8-93C1CDE5C760}"/>
              </a:ext>
            </a:extLst>
          </p:cNvPr>
          <p:cNvCxnSpPr>
            <a:cxnSpLocks/>
            <a:stCxn id="77" idx="3"/>
            <a:endCxn id="106" idx="1"/>
          </p:cNvCxnSpPr>
          <p:nvPr/>
        </p:nvCxnSpPr>
        <p:spPr bwMode="auto">
          <a:xfrm>
            <a:off x="3952709" y="4993802"/>
            <a:ext cx="524045" cy="356806"/>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8" name="直線コネクタ 107">
            <a:extLst>
              <a:ext uri="{FF2B5EF4-FFF2-40B4-BE49-F238E27FC236}">
                <a16:creationId xmlns:a16="http://schemas.microsoft.com/office/drawing/2014/main" id="{60563F85-A5A7-7792-01F9-12B02E889C19}"/>
              </a:ext>
            </a:extLst>
          </p:cNvPr>
          <p:cNvCxnSpPr>
            <a:cxnSpLocks/>
            <a:stCxn id="106" idx="3"/>
            <a:endCxn id="82" idx="1"/>
          </p:cNvCxnSpPr>
          <p:nvPr/>
        </p:nvCxnSpPr>
        <p:spPr bwMode="auto">
          <a:xfrm flipV="1">
            <a:off x="5617789" y="4994564"/>
            <a:ext cx="249171" cy="356044"/>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9" name="直線コネクタ 108">
            <a:extLst>
              <a:ext uri="{FF2B5EF4-FFF2-40B4-BE49-F238E27FC236}">
                <a16:creationId xmlns:a16="http://schemas.microsoft.com/office/drawing/2014/main" id="{CE4CB358-AA9D-2DC9-621A-2C03E5608BF7}"/>
              </a:ext>
            </a:extLst>
          </p:cNvPr>
          <p:cNvCxnSpPr>
            <a:cxnSpLocks/>
            <a:stCxn id="106" idx="3"/>
            <a:endCxn id="88" idx="1"/>
          </p:cNvCxnSpPr>
          <p:nvPr/>
        </p:nvCxnSpPr>
        <p:spPr bwMode="auto">
          <a:xfrm flipV="1">
            <a:off x="5617789" y="5345564"/>
            <a:ext cx="249171" cy="5044"/>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 name="直線コネクタ 109">
            <a:extLst>
              <a:ext uri="{FF2B5EF4-FFF2-40B4-BE49-F238E27FC236}">
                <a16:creationId xmlns:a16="http://schemas.microsoft.com/office/drawing/2014/main" id="{4BA3CD61-F99D-B92E-FA84-A452C0386D6F}"/>
              </a:ext>
            </a:extLst>
          </p:cNvPr>
          <p:cNvCxnSpPr>
            <a:cxnSpLocks/>
            <a:stCxn id="106" idx="3"/>
            <a:endCxn id="93" idx="1"/>
          </p:cNvCxnSpPr>
          <p:nvPr/>
        </p:nvCxnSpPr>
        <p:spPr bwMode="auto">
          <a:xfrm>
            <a:off x="5617789" y="5350608"/>
            <a:ext cx="249171" cy="356320"/>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1" name="直線コネクタ 110">
            <a:extLst>
              <a:ext uri="{FF2B5EF4-FFF2-40B4-BE49-F238E27FC236}">
                <a16:creationId xmlns:a16="http://schemas.microsoft.com/office/drawing/2014/main" id="{D65F745B-ED98-C940-C23A-6250433D26BC}"/>
              </a:ext>
            </a:extLst>
          </p:cNvPr>
          <p:cNvCxnSpPr>
            <a:cxnSpLocks/>
            <a:stCxn id="89" idx="3"/>
            <a:endCxn id="94" idx="1"/>
          </p:cNvCxnSpPr>
          <p:nvPr/>
        </p:nvCxnSpPr>
        <p:spPr bwMode="auto">
          <a:xfrm>
            <a:off x="5617789" y="5703037"/>
            <a:ext cx="249171" cy="338400"/>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直線コネクタ 111">
            <a:extLst>
              <a:ext uri="{FF2B5EF4-FFF2-40B4-BE49-F238E27FC236}">
                <a16:creationId xmlns:a16="http://schemas.microsoft.com/office/drawing/2014/main" id="{DA801B0C-2080-A393-B199-82C234A66943}"/>
              </a:ext>
            </a:extLst>
          </p:cNvPr>
          <p:cNvCxnSpPr>
            <a:cxnSpLocks/>
            <a:stCxn id="87" idx="3"/>
            <a:endCxn id="106" idx="1"/>
          </p:cNvCxnSpPr>
          <p:nvPr/>
        </p:nvCxnSpPr>
        <p:spPr bwMode="auto">
          <a:xfrm flipV="1">
            <a:off x="3952709" y="5350608"/>
            <a:ext cx="524045" cy="459732"/>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3" name="直線コネクタ 112">
            <a:extLst>
              <a:ext uri="{FF2B5EF4-FFF2-40B4-BE49-F238E27FC236}">
                <a16:creationId xmlns:a16="http://schemas.microsoft.com/office/drawing/2014/main" id="{F6B9BD73-632F-4C61-AC6F-32685CDA0575}"/>
              </a:ext>
            </a:extLst>
          </p:cNvPr>
          <p:cNvCxnSpPr>
            <a:cxnSpLocks/>
            <a:stCxn id="106" idx="3"/>
            <a:endCxn id="94" idx="1"/>
          </p:cNvCxnSpPr>
          <p:nvPr/>
        </p:nvCxnSpPr>
        <p:spPr bwMode="auto">
          <a:xfrm>
            <a:off x="5617789" y="5350608"/>
            <a:ext cx="249171" cy="690829"/>
          </a:xfrm>
          <a:prstGeom prst="line">
            <a:avLst/>
          </a:prstGeom>
          <a:solidFill>
            <a:schemeClr val="accent1"/>
          </a:solidFill>
          <a:ln w="127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803604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27FB8-27B6-524B-62A9-373F3DB8805A}"/>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90BBF6E3-47A9-27F3-6C4B-0B030F59B18E}"/>
              </a:ext>
            </a:extLst>
          </p:cNvPr>
          <p:cNvSpPr>
            <a:spLocks noGrp="1"/>
          </p:cNvSpPr>
          <p:nvPr>
            <p:ph type="title"/>
          </p:nvPr>
        </p:nvSpPr>
        <p:spPr/>
        <p:txBody>
          <a:bodyPr/>
          <a:lstStyle/>
          <a:p>
            <a:r>
              <a:rPr lang="en-US" altLang="ja-JP" dirty="0"/>
              <a:t>5.</a:t>
            </a:r>
            <a:r>
              <a:rPr lang="ja-JP" altLang="en-US" dirty="0"/>
              <a:t>サウンディング調査</a:t>
            </a:r>
            <a:br>
              <a:rPr lang="en-US" altLang="ja-JP" dirty="0"/>
            </a:br>
            <a:r>
              <a:rPr lang="ja-JP" altLang="en-US" dirty="0"/>
              <a:t>　調査実施スケジュール</a:t>
            </a:r>
            <a:endParaRPr kumimoji="1" lang="ja-JP" altLang="en-US" dirty="0"/>
          </a:p>
        </p:txBody>
      </p:sp>
      <p:sp>
        <p:nvSpPr>
          <p:cNvPr id="6" name="正方形/長方形 5">
            <a:extLst>
              <a:ext uri="{FF2B5EF4-FFF2-40B4-BE49-F238E27FC236}">
                <a16:creationId xmlns:a16="http://schemas.microsoft.com/office/drawing/2014/main" id="{82EAB569-8147-574B-6B94-C3C955D21A6D}"/>
              </a:ext>
            </a:extLst>
          </p:cNvPr>
          <p:cNvSpPr/>
          <p:nvPr/>
        </p:nvSpPr>
        <p:spPr bwMode="auto">
          <a:xfrm>
            <a:off x="1640385" y="1747469"/>
            <a:ext cx="6329699" cy="558551"/>
          </a:xfrm>
          <a:prstGeom prst="rect">
            <a:avLst/>
          </a:prstGeom>
          <a:solidFill>
            <a:schemeClr val="bg1"/>
          </a:solidFill>
          <a:ln w="19050" cap="flat" cmpd="sng" algn="ctr">
            <a:solidFill>
              <a:schemeClr val="accent2"/>
            </a:solidFill>
            <a:prstDash val="solid"/>
            <a:round/>
            <a:headEnd type="none" w="med" len="med"/>
            <a:tailEnd type="none" w="med" len="med"/>
          </a:ln>
          <a:effectLst/>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r>
              <a:rPr kumimoji="1" lang="ja-JP" altLang="en-US" sz="1100" b="1" dirty="0">
                <a:latin typeface="Segoe UI" panose="020B0502040204020203" pitchFamily="34" charset="0"/>
                <a:ea typeface="Yu Gothic UI" panose="020B0500000000000000" pitchFamily="50" charset="-128"/>
                <a:cs typeface="Meiryo UI" panose="020B0604030504040204" pitchFamily="50" charset="-128"/>
              </a:rPr>
              <a:t>アンケート形式での調査</a:t>
            </a:r>
            <a:r>
              <a:rPr kumimoji="1" lang="en-US" altLang="ja-JP" sz="1100" b="1" baseline="30000" dirty="0">
                <a:latin typeface="Segoe UI" panose="020B0502040204020203" pitchFamily="34" charset="0"/>
                <a:ea typeface="Yu Gothic UI" panose="020B0500000000000000" pitchFamily="50" charset="-128"/>
                <a:cs typeface="Meiryo UI" panose="020B0604030504040204" pitchFamily="50" charset="-128"/>
              </a:rPr>
              <a:t>※</a:t>
            </a:r>
          </a:p>
        </p:txBody>
      </p:sp>
      <p:sp>
        <p:nvSpPr>
          <p:cNvPr id="11" name="テキスト ボックス 10">
            <a:extLst>
              <a:ext uri="{FF2B5EF4-FFF2-40B4-BE49-F238E27FC236}">
                <a16:creationId xmlns:a16="http://schemas.microsoft.com/office/drawing/2014/main" id="{398FFB28-ABCE-65A7-1F45-DF39BB3D37A0}"/>
              </a:ext>
            </a:extLst>
          </p:cNvPr>
          <p:cNvSpPr txBox="1"/>
          <p:nvPr/>
        </p:nvSpPr>
        <p:spPr>
          <a:xfrm>
            <a:off x="994160" y="2993143"/>
            <a:ext cx="369332" cy="483495"/>
          </a:xfrm>
          <a:prstGeom prst="rect">
            <a:avLst/>
          </a:prstGeom>
          <a:noFill/>
        </p:spPr>
        <p:txBody>
          <a:bodyPr vert="eaVert" wrap="none" rtlCol="0">
            <a:noAutofit/>
          </a:bodyPr>
          <a:lstStyle/>
          <a:p>
            <a:pPr algn="ctr"/>
            <a:r>
              <a:rPr lang="ja-JP" altLang="en-US" sz="1200" b="1" dirty="0">
                <a:latin typeface="Segoe UI" panose="020B0502040204020203" pitchFamily="34" charset="0"/>
                <a:ea typeface="Yu Gothic UI" panose="020B0500000000000000" pitchFamily="50" charset="-128"/>
                <a:cs typeface="Meiryo UI" panose="020B0604030504040204" pitchFamily="50" charset="-128"/>
              </a:rPr>
              <a:t>実施時期</a:t>
            </a:r>
            <a:endParaRPr kumimoji="1" lang="ja-JP" altLang="en-US" sz="1200" b="1" dirty="0">
              <a:latin typeface="Segoe UI" panose="020B0502040204020203" pitchFamily="34" charset="0"/>
              <a:ea typeface="Yu Gothic UI" panose="020B0500000000000000" pitchFamily="50" charset="-128"/>
              <a:cs typeface="Meiryo UI" panose="020B0604030504040204" pitchFamily="50" charset="-128"/>
            </a:endParaRPr>
          </a:p>
        </p:txBody>
      </p:sp>
      <p:cxnSp>
        <p:nvCxnSpPr>
          <p:cNvPr id="12" name="直線コネクタ 11">
            <a:extLst>
              <a:ext uri="{FF2B5EF4-FFF2-40B4-BE49-F238E27FC236}">
                <a16:creationId xmlns:a16="http://schemas.microsoft.com/office/drawing/2014/main" id="{F52E92FC-81CF-EA48-A651-43AC2298CBB7}"/>
              </a:ext>
            </a:extLst>
          </p:cNvPr>
          <p:cNvCxnSpPr>
            <a:cxnSpLocks/>
          </p:cNvCxnSpPr>
          <p:nvPr/>
        </p:nvCxnSpPr>
        <p:spPr bwMode="auto">
          <a:xfrm>
            <a:off x="1460627" y="5599756"/>
            <a:ext cx="6689214" cy="0"/>
          </a:xfrm>
          <a:prstGeom prst="line">
            <a:avLst/>
          </a:prstGeom>
          <a:solidFill>
            <a:schemeClr val="accent1"/>
          </a:solidFill>
          <a:ln w="3175" cap="flat" cmpd="sng" algn="ctr">
            <a:solidFill>
              <a:schemeClr val="bg1">
                <a:lumMod val="50000"/>
              </a:schemeClr>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テキスト ボックス 15">
            <a:extLst>
              <a:ext uri="{FF2B5EF4-FFF2-40B4-BE49-F238E27FC236}">
                <a16:creationId xmlns:a16="http://schemas.microsoft.com/office/drawing/2014/main" id="{8D9C3E05-9F15-8CBA-894A-B80078D18D9C}"/>
              </a:ext>
            </a:extLst>
          </p:cNvPr>
          <p:cNvSpPr txBox="1"/>
          <p:nvPr/>
        </p:nvSpPr>
        <p:spPr>
          <a:xfrm>
            <a:off x="994160" y="5825872"/>
            <a:ext cx="369332" cy="327270"/>
          </a:xfrm>
          <a:prstGeom prst="rect">
            <a:avLst/>
          </a:prstGeom>
          <a:noFill/>
        </p:spPr>
        <p:txBody>
          <a:bodyPr vert="eaVert" wrap="none" rtlCol="0" anchor="ctr">
            <a:noAutofit/>
          </a:bodyPr>
          <a:lstStyle/>
          <a:p>
            <a:pPr algn="ctr"/>
            <a:r>
              <a:rPr lang="ja-JP" altLang="en-US" sz="1200" b="1" dirty="0">
                <a:latin typeface="Segoe UI" panose="020B0502040204020203" pitchFamily="34" charset="0"/>
                <a:ea typeface="Yu Gothic UI" panose="020B0500000000000000" pitchFamily="50" charset="-128"/>
                <a:cs typeface="Meiryo UI" panose="020B0604030504040204" pitchFamily="50" charset="-128"/>
              </a:rPr>
              <a:t>提出物</a:t>
            </a:r>
            <a:endParaRPr kumimoji="1" lang="ja-JP" altLang="en-US" sz="1200" b="1" dirty="0">
              <a:latin typeface="Segoe UI" panose="020B0502040204020203" pitchFamily="34" charset="0"/>
              <a:ea typeface="Yu Gothic UI" panose="020B0500000000000000" pitchFamily="50" charset="-128"/>
              <a:cs typeface="Meiryo UI" panose="020B0604030504040204" pitchFamily="50" charset="-128"/>
            </a:endParaRPr>
          </a:p>
        </p:txBody>
      </p:sp>
      <p:cxnSp>
        <p:nvCxnSpPr>
          <p:cNvPr id="17" name="直線コネクタ 16">
            <a:extLst>
              <a:ext uri="{FF2B5EF4-FFF2-40B4-BE49-F238E27FC236}">
                <a16:creationId xmlns:a16="http://schemas.microsoft.com/office/drawing/2014/main" id="{1778199C-E790-046D-EB2D-CBD441FEF939}"/>
              </a:ext>
            </a:extLst>
          </p:cNvPr>
          <p:cNvCxnSpPr>
            <a:cxnSpLocks/>
          </p:cNvCxnSpPr>
          <p:nvPr/>
        </p:nvCxnSpPr>
        <p:spPr bwMode="auto">
          <a:xfrm>
            <a:off x="1460627" y="3864068"/>
            <a:ext cx="6689214" cy="0"/>
          </a:xfrm>
          <a:prstGeom prst="line">
            <a:avLst/>
          </a:prstGeom>
          <a:solidFill>
            <a:schemeClr val="accent1"/>
          </a:solidFill>
          <a:ln w="3175" cap="flat" cmpd="sng" algn="ctr">
            <a:solidFill>
              <a:schemeClr val="bg1">
                <a:lumMod val="50000"/>
              </a:schemeClr>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テキスト ボックス 17">
            <a:extLst>
              <a:ext uri="{FF2B5EF4-FFF2-40B4-BE49-F238E27FC236}">
                <a16:creationId xmlns:a16="http://schemas.microsoft.com/office/drawing/2014/main" id="{6357B729-99F4-4C9B-2CEF-CC3B6F151A38}"/>
              </a:ext>
            </a:extLst>
          </p:cNvPr>
          <p:cNvSpPr txBox="1"/>
          <p:nvPr/>
        </p:nvSpPr>
        <p:spPr>
          <a:xfrm>
            <a:off x="994160" y="4202427"/>
            <a:ext cx="369332" cy="1058971"/>
          </a:xfrm>
          <a:prstGeom prst="rect">
            <a:avLst/>
          </a:prstGeom>
          <a:noFill/>
        </p:spPr>
        <p:txBody>
          <a:bodyPr vert="eaVert" wrap="square" rtlCol="0">
            <a:noAutofit/>
          </a:bodyPr>
          <a:lstStyle/>
          <a:p>
            <a:pPr algn="ctr"/>
            <a:r>
              <a:rPr lang="ja-JP" altLang="en-US" sz="1200" b="1" dirty="0">
                <a:latin typeface="Segoe UI" panose="020B0502040204020203" pitchFamily="34" charset="0"/>
                <a:ea typeface="Yu Gothic UI" panose="020B0500000000000000" pitchFamily="50" charset="-128"/>
                <a:cs typeface="Meiryo UI" panose="020B0604030504040204" pitchFamily="50" charset="-128"/>
              </a:rPr>
              <a:t>対応事項</a:t>
            </a:r>
            <a:endParaRPr kumimoji="1" lang="ja-JP" altLang="en-US" sz="1200" b="1" dirty="0">
              <a:latin typeface="Segoe UI" panose="020B0502040204020203" pitchFamily="34" charset="0"/>
              <a:ea typeface="Yu Gothic UI" panose="020B0500000000000000" pitchFamily="50" charset="-128"/>
              <a:cs typeface="Meiryo UI" panose="020B0604030504040204" pitchFamily="50" charset="-128"/>
            </a:endParaRPr>
          </a:p>
        </p:txBody>
      </p:sp>
      <p:sp>
        <p:nvSpPr>
          <p:cNvPr id="21" name="Rectangle 18">
            <a:extLst>
              <a:ext uri="{FF2B5EF4-FFF2-40B4-BE49-F238E27FC236}">
                <a16:creationId xmlns:a16="http://schemas.microsoft.com/office/drawing/2014/main" id="{150F96C8-B099-EFA6-2025-184D6F89B635}"/>
              </a:ext>
            </a:extLst>
          </p:cNvPr>
          <p:cNvSpPr>
            <a:spLocks noChangeArrowheads="1"/>
          </p:cNvSpPr>
          <p:nvPr/>
        </p:nvSpPr>
        <p:spPr bwMode="auto">
          <a:xfrm>
            <a:off x="2783840" y="3171421"/>
            <a:ext cx="5186571" cy="533338"/>
          </a:xfrm>
          <a:prstGeom prst="rect">
            <a:avLst/>
          </a:prstGeom>
          <a:solidFill>
            <a:srgbClr val="E6E2DC"/>
          </a:solidFill>
          <a:ln w="6350" algn="ctr">
            <a:noFill/>
            <a:miter lim="800000"/>
            <a:headEnd/>
            <a:tailEnd/>
          </a:ln>
          <a:effectLst/>
        </p:spPr>
        <p:txBody>
          <a:bodyPr wrap="square" lIns="72000" tIns="72000" rIns="72000" bIns="72000" anchor="ctr" anchorCtr="0">
            <a:noAutofit/>
          </a:bodyPr>
          <a:lstStyle/>
          <a:p>
            <a:pPr marL="0" lvl="2" algn="ctr">
              <a:spcAft>
                <a:spcPts val="200"/>
              </a:spcAft>
            </a:pPr>
            <a:r>
              <a:rPr lang="en-US" altLang="ja-JP" sz="1200" b="1" kern="0" dirty="0">
                <a:latin typeface="Yu Gothic UI" panose="020B0500000000000000" pitchFamily="50" charset="-128"/>
                <a:ea typeface="Yu Gothic UI" panose="020B0500000000000000" pitchFamily="50" charset="-128"/>
              </a:rPr>
              <a:t>9</a:t>
            </a:r>
            <a:r>
              <a:rPr lang="ja-JP" altLang="en-US" sz="1200" b="1" kern="0" dirty="0">
                <a:latin typeface="Yu Gothic UI" panose="020B0500000000000000" pitchFamily="50" charset="-128"/>
                <a:ea typeface="Yu Gothic UI" panose="020B0500000000000000" pitchFamily="50" charset="-128"/>
              </a:rPr>
              <a:t>月</a:t>
            </a:r>
            <a:r>
              <a:rPr lang="en-US" altLang="ja-JP" sz="1200" b="1" kern="0" dirty="0">
                <a:latin typeface="Yu Gothic UI" panose="020B0500000000000000" pitchFamily="50" charset="-128"/>
                <a:ea typeface="Yu Gothic UI" panose="020B0500000000000000" pitchFamily="50" charset="-128"/>
              </a:rPr>
              <a:t>24</a:t>
            </a:r>
            <a:r>
              <a:rPr lang="ja-JP" altLang="en-US" sz="1200" b="1" kern="0" dirty="0">
                <a:latin typeface="Yu Gothic UI" panose="020B0500000000000000" pitchFamily="50" charset="-128"/>
                <a:ea typeface="Yu Gothic UI" panose="020B0500000000000000" pitchFamily="50" charset="-128"/>
              </a:rPr>
              <a:t>日（木）～</a:t>
            </a:r>
            <a:r>
              <a:rPr lang="en-US" altLang="ja-JP" sz="1200" b="1" kern="0" dirty="0">
                <a:latin typeface="Yu Gothic UI" panose="020B0500000000000000" pitchFamily="50" charset="-128"/>
                <a:ea typeface="Yu Gothic UI" panose="020B0500000000000000" pitchFamily="50" charset="-128"/>
              </a:rPr>
              <a:t>10</a:t>
            </a:r>
            <a:r>
              <a:rPr lang="ja-JP" altLang="en-US" sz="1200" b="1" kern="0" dirty="0">
                <a:latin typeface="Yu Gothic UI" panose="020B0500000000000000" pitchFamily="50" charset="-128"/>
                <a:ea typeface="Yu Gothic UI" panose="020B0500000000000000" pitchFamily="50" charset="-128"/>
              </a:rPr>
              <a:t>月</a:t>
            </a:r>
            <a:r>
              <a:rPr lang="en-US" altLang="ja-JP" sz="1200" b="1" kern="0" dirty="0">
                <a:latin typeface="Yu Gothic UI" panose="020B0500000000000000" pitchFamily="50" charset="-128"/>
                <a:ea typeface="Yu Gothic UI" panose="020B0500000000000000" pitchFamily="50" charset="-128"/>
              </a:rPr>
              <a:t>16</a:t>
            </a:r>
            <a:r>
              <a:rPr lang="ja-JP" altLang="en-US" sz="1200" b="1" kern="0" dirty="0">
                <a:latin typeface="Yu Gothic UI" panose="020B0500000000000000" pitchFamily="50" charset="-128"/>
                <a:ea typeface="Yu Gothic UI" panose="020B0500000000000000" pitchFamily="50" charset="-128"/>
              </a:rPr>
              <a:t>日（金）</a:t>
            </a:r>
            <a:endParaRPr lang="en-US" altLang="ja-JP" sz="1200" b="1" kern="0" dirty="0">
              <a:latin typeface="Yu Gothic UI" panose="020B0500000000000000" pitchFamily="50" charset="-128"/>
              <a:ea typeface="Yu Gothic UI" panose="020B0500000000000000" pitchFamily="50" charset="-128"/>
            </a:endParaRPr>
          </a:p>
        </p:txBody>
      </p:sp>
      <p:sp>
        <p:nvSpPr>
          <p:cNvPr id="23" name="Rectangle 18">
            <a:extLst>
              <a:ext uri="{FF2B5EF4-FFF2-40B4-BE49-F238E27FC236}">
                <a16:creationId xmlns:a16="http://schemas.microsoft.com/office/drawing/2014/main" id="{9C0C1488-0108-599A-020B-BAC6EBC021FD}"/>
              </a:ext>
            </a:extLst>
          </p:cNvPr>
          <p:cNvSpPr>
            <a:spLocks noChangeArrowheads="1"/>
          </p:cNvSpPr>
          <p:nvPr/>
        </p:nvSpPr>
        <p:spPr bwMode="auto">
          <a:xfrm>
            <a:off x="1640057" y="3942097"/>
            <a:ext cx="6330354" cy="1579630"/>
          </a:xfrm>
          <a:prstGeom prst="rect">
            <a:avLst/>
          </a:prstGeom>
          <a:solidFill>
            <a:srgbClr val="E6E2DC"/>
          </a:solidFill>
          <a:ln w="6350" algn="ctr">
            <a:noFill/>
            <a:miter lim="800000"/>
            <a:headEnd/>
            <a:tailEnd/>
          </a:ln>
          <a:effectLst/>
        </p:spPr>
        <p:txBody>
          <a:bodyPr wrap="square" lIns="72000" tIns="72000" rIns="72000" bIns="72000" anchor="ctr" anchorCtr="0">
            <a:noAutofit/>
          </a:bodyPr>
          <a:lstStyle/>
          <a:p>
            <a:pPr marL="88900" lvl="2" indent="-88900" eaLnBrk="1" hangingPunct="1">
              <a:lnSpc>
                <a:spcPct val="100000"/>
              </a:lnSpc>
              <a:spcAft>
                <a:spcPts val="200"/>
              </a:spcAft>
              <a:buFont typeface="Arial" panose="020B0604020202020204" pitchFamily="34" charset="0"/>
              <a:buChar char="•"/>
              <a:defRPr/>
            </a:pPr>
            <a:r>
              <a:rPr lang="ja-JP" altLang="en-US" sz="1200" u="sng" kern="0" dirty="0">
                <a:latin typeface="Yu Gothic UI" panose="020B0500000000000000" pitchFamily="50" charset="-128"/>
                <a:ea typeface="Yu Gothic UI" panose="020B0500000000000000" pitchFamily="50" charset="-128"/>
                <a:cs typeface="Meiryo UI" panose="020B0604030504040204" pitchFamily="50" charset="-128"/>
              </a:rPr>
              <a:t>事業者様に係る情報や事業スキーム案に対する情報、公告資料作成に向けた情報について事業者様へ調査を行う</a:t>
            </a:r>
            <a:endParaRPr lang="en-US" altLang="ja-JP" sz="1200" u="sng" kern="0" dirty="0">
              <a:latin typeface="Yu Gothic UI" panose="020B0500000000000000" pitchFamily="50" charset="-128"/>
              <a:ea typeface="Yu Gothic UI" panose="020B0500000000000000" pitchFamily="50" charset="-128"/>
              <a:cs typeface="Meiryo UI" panose="020B0604030504040204" pitchFamily="50" charset="-128"/>
            </a:endParaRPr>
          </a:p>
          <a:p>
            <a:pPr marL="88900" lvl="2" indent="-88900" eaLnBrk="1" hangingPunct="1">
              <a:lnSpc>
                <a:spcPct val="100000"/>
              </a:lnSpc>
              <a:spcAft>
                <a:spcPts val="200"/>
              </a:spcAft>
              <a:buFont typeface="Arial" panose="020B0604020202020204" pitchFamily="34" charset="0"/>
              <a:buChar char="•"/>
              <a:defRPr/>
            </a:pPr>
            <a:r>
              <a:rPr lang="ja-JP" altLang="en-US" sz="1200" kern="0" dirty="0">
                <a:latin typeface="Yu Gothic UI" panose="020B0500000000000000" pitchFamily="50" charset="-128"/>
                <a:ea typeface="Yu Gothic UI" panose="020B0500000000000000" pitchFamily="50" charset="-128"/>
                <a:cs typeface="Meiryo UI" panose="020B0604030504040204" pitchFamily="50" charset="-128"/>
              </a:rPr>
              <a:t>事業者様から回答いただくに当たっては不明点について質問を受け付け、質問に対する回答を実施</a:t>
            </a:r>
            <a:endParaRPr lang="en-US" altLang="ja-JP" sz="1200" kern="0" dirty="0">
              <a:latin typeface="Yu Gothic UI" panose="020B0500000000000000" pitchFamily="50" charset="-128"/>
              <a:ea typeface="Yu Gothic UI" panose="020B0500000000000000" pitchFamily="50" charset="-128"/>
              <a:cs typeface="Meiryo UI" panose="020B0604030504040204" pitchFamily="50" charset="-128"/>
            </a:endParaRPr>
          </a:p>
        </p:txBody>
      </p:sp>
      <p:sp>
        <p:nvSpPr>
          <p:cNvPr id="25" name="Rectangle 18">
            <a:extLst>
              <a:ext uri="{FF2B5EF4-FFF2-40B4-BE49-F238E27FC236}">
                <a16:creationId xmlns:a16="http://schemas.microsoft.com/office/drawing/2014/main" id="{C1A008AB-EF70-2EF9-88D7-76392E712AA0}"/>
              </a:ext>
            </a:extLst>
          </p:cNvPr>
          <p:cNvSpPr>
            <a:spLocks noChangeArrowheads="1"/>
          </p:cNvSpPr>
          <p:nvPr/>
        </p:nvSpPr>
        <p:spPr bwMode="auto">
          <a:xfrm>
            <a:off x="1640057" y="5677786"/>
            <a:ext cx="6330354" cy="623442"/>
          </a:xfrm>
          <a:prstGeom prst="rect">
            <a:avLst/>
          </a:prstGeom>
          <a:solidFill>
            <a:schemeClr val="accent1">
              <a:lumMod val="10000"/>
              <a:lumOff val="90000"/>
            </a:schemeClr>
          </a:solidFill>
          <a:ln w="6350" algn="ctr">
            <a:noFill/>
            <a:miter lim="800000"/>
            <a:headEnd/>
            <a:tailEnd/>
          </a:ln>
          <a:effectLst/>
        </p:spPr>
        <p:txBody>
          <a:bodyPr wrap="square" lIns="72000" tIns="72000" rIns="72000" bIns="72000" anchor="ctr" anchorCtr="0">
            <a:noAutofit/>
          </a:bodyPr>
          <a:lstStyle/>
          <a:p>
            <a:pPr marL="88900" lvl="2" indent="-88900" eaLnBrk="1" hangingPunct="1">
              <a:lnSpc>
                <a:spcPct val="100000"/>
              </a:lnSpc>
              <a:spcAft>
                <a:spcPts val="200"/>
              </a:spcAft>
              <a:buFont typeface="Arial" panose="020B0604020202020204" pitchFamily="34" charset="0"/>
              <a:buChar char="•"/>
              <a:defRPr/>
            </a:pPr>
            <a:r>
              <a:rPr lang="ja-JP" altLang="en-US" sz="1200" b="1" kern="0" dirty="0">
                <a:latin typeface="Segoe UI" panose="020B0502040204020203" pitchFamily="34" charset="0"/>
                <a:ea typeface="Yu Gothic UI" panose="020B0500000000000000" pitchFamily="50" charset="-128"/>
                <a:cs typeface="Meiryo UI" panose="020B0604030504040204" pitchFamily="50" charset="-128"/>
              </a:rPr>
              <a:t>回答に当たっての質問</a:t>
            </a:r>
            <a:endParaRPr lang="en-US" altLang="ja-JP" sz="1200" b="1" kern="0" dirty="0">
              <a:latin typeface="Segoe UI" panose="020B0502040204020203" pitchFamily="34" charset="0"/>
              <a:ea typeface="Yu Gothic UI" panose="020B0500000000000000" pitchFamily="50" charset="-128"/>
              <a:cs typeface="Meiryo UI" panose="020B0604030504040204" pitchFamily="50" charset="-128"/>
            </a:endParaRPr>
          </a:p>
          <a:p>
            <a:pPr marL="88900" lvl="2" indent="-88900" eaLnBrk="1" hangingPunct="1">
              <a:lnSpc>
                <a:spcPct val="100000"/>
              </a:lnSpc>
              <a:spcAft>
                <a:spcPts val="200"/>
              </a:spcAft>
              <a:buFont typeface="Arial" panose="020B0604020202020204" pitchFamily="34" charset="0"/>
              <a:buChar char="•"/>
              <a:defRPr/>
            </a:pPr>
            <a:r>
              <a:rPr lang="ja-JP" altLang="en-US" sz="1200" b="1" kern="0" dirty="0">
                <a:latin typeface="Segoe UI" panose="020B0502040204020203" pitchFamily="34" charset="0"/>
                <a:ea typeface="Yu Gothic UI" panose="020B0500000000000000" pitchFamily="50" charset="-128"/>
                <a:cs typeface="Meiryo UI" panose="020B0604030504040204" pitchFamily="50" charset="-128"/>
              </a:rPr>
              <a:t>アンケートフォーム（サウンディング調査票での回答も可）</a:t>
            </a:r>
            <a:endParaRPr lang="en-US" altLang="ja-JP" sz="1200" b="1" kern="0" dirty="0">
              <a:latin typeface="Segoe UI" panose="020B0502040204020203" pitchFamily="34" charset="0"/>
              <a:ea typeface="Yu Gothic UI" panose="020B0500000000000000" pitchFamily="50" charset="-128"/>
              <a:cs typeface="Meiryo UI" panose="020B0604030504040204" pitchFamily="50" charset="-128"/>
            </a:endParaRPr>
          </a:p>
        </p:txBody>
      </p:sp>
      <p:sp>
        <p:nvSpPr>
          <p:cNvPr id="41" name="テキスト プレースホルダー 4">
            <a:extLst>
              <a:ext uri="{FF2B5EF4-FFF2-40B4-BE49-F238E27FC236}">
                <a16:creationId xmlns:a16="http://schemas.microsoft.com/office/drawing/2014/main" id="{E6CF45B4-FAA4-0093-3CCC-5EF629942113}"/>
              </a:ext>
            </a:extLst>
          </p:cNvPr>
          <p:cNvSpPr>
            <a:spLocks noGrp="1"/>
          </p:cNvSpPr>
          <p:nvPr>
            <p:ph type="body" sz="quarter" idx="13"/>
          </p:nvPr>
        </p:nvSpPr>
        <p:spPr>
          <a:xfrm>
            <a:off x="385763" y="1018629"/>
            <a:ext cx="8372475" cy="543339"/>
          </a:xfrm>
        </p:spPr>
        <p:txBody>
          <a:bodyPr/>
          <a:lstStyle/>
          <a:p>
            <a:r>
              <a:rPr lang="ja-JP" altLang="en-US" dirty="0"/>
              <a:t>サウンディング調査は、</a:t>
            </a:r>
            <a:r>
              <a:rPr lang="ja-JP" altLang="en-US" b="1" u="sng" dirty="0"/>
              <a:t>アンケート形式</a:t>
            </a:r>
            <a:r>
              <a:rPr lang="en-US" altLang="ja-JP" b="1" u="sng" baseline="30000" dirty="0"/>
              <a:t>※</a:t>
            </a:r>
            <a:r>
              <a:rPr lang="ja-JP" altLang="en-US" dirty="0"/>
              <a:t>で実施いたします。</a:t>
            </a:r>
          </a:p>
        </p:txBody>
      </p:sp>
      <p:sp>
        <p:nvSpPr>
          <p:cNvPr id="2" name="テキスト ボックス 1">
            <a:extLst>
              <a:ext uri="{FF2B5EF4-FFF2-40B4-BE49-F238E27FC236}">
                <a16:creationId xmlns:a16="http://schemas.microsoft.com/office/drawing/2014/main" id="{F2C43779-43C2-1DBB-CBA1-D73EE3BDB908}"/>
              </a:ext>
            </a:extLst>
          </p:cNvPr>
          <p:cNvSpPr txBox="1"/>
          <p:nvPr/>
        </p:nvSpPr>
        <p:spPr>
          <a:xfrm>
            <a:off x="648915" y="6584408"/>
            <a:ext cx="4509434" cy="276999"/>
          </a:xfrm>
          <a:prstGeom prst="rect">
            <a:avLst/>
          </a:prstGeom>
          <a:noFill/>
        </p:spPr>
        <p:txBody>
          <a:bodyPr wrap="square" rtlCol="0">
            <a:spAutoFit/>
          </a:bodyPr>
          <a:lstStyle/>
          <a:p>
            <a:pPr marL="0" indent="0" algn="l">
              <a:spcAft>
                <a:spcPts val="600"/>
              </a:spcAft>
              <a:buFont typeface="+mj-lt"/>
              <a:buNone/>
            </a:pPr>
            <a:r>
              <a:rPr kumimoji="1" lang="en-US" altLang="ja-JP" sz="1200" dirty="0">
                <a:solidFill>
                  <a:schemeClr val="bg1"/>
                </a:solidFill>
                <a:latin typeface="Yu Gothic UI" panose="020B0500000000000000" pitchFamily="50" charset="-128"/>
                <a:ea typeface="Yu Gothic UI" panose="020B0500000000000000" pitchFamily="50" charset="-128"/>
              </a:rPr>
              <a:t>※</a:t>
            </a:r>
            <a:r>
              <a:rPr lang="ja-JP" altLang="en-US" sz="1200" dirty="0">
                <a:solidFill>
                  <a:schemeClr val="bg1"/>
                </a:solidFill>
                <a:latin typeface="Yu Gothic UI" panose="020B0500000000000000" pitchFamily="50" charset="-128"/>
                <a:ea typeface="Yu Gothic UI" panose="020B0500000000000000" pitchFamily="50" charset="-128"/>
              </a:rPr>
              <a:t>必要に応じて、事業者へ個別ヒアリングを実施</a:t>
            </a:r>
            <a:endParaRPr kumimoji="1" lang="ja-JP" altLang="en-US" sz="1200" dirty="0">
              <a:solidFill>
                <a:schemeClr val="bg1"/>
              </a:solidFill>
              <a:latin typeface="Yu Gothic UI" panose="020B0500000000000000" pitchFamily="50" charset="-128"/>
              <a:ea typeface="Yu Gothic UI" panose="020B0500000000000000" pitchFamily="50" charset="-128"/>
            </a:endParaRPr>
          </a:p>
        </p:txBody>
      </p:sp>
      <p:sp>
        <p:nvSpPr>
          <p:cNvPr id="5" name="Rectangle 18">
            <a:extLst>
              <a:ext uri="{FF2B5EF4-FFF2-40B4-BE49-F238E27FC236}">
                <a16:creationId xmlns:a16="http://schemas.microsoft.com/office/drawing/2014/main" id="{72B4D2D9-CD25-63DC-11DA-14EAFFE13E0A}"/>
              </a:ext>
            </a:extLst>
          </p:cNvPr>
          <p:cNvSpPr>
            <a:spLocks noChangeArrowheads="1"/>
          </p:cNvSpPr>
          <p:nvPr/>
        </p:nvSpPr>
        <p:spPr bwMode="auto">
          <a:xfrm>
            <a:off x="1640057" y="3171421"/>
            <a:ext cx="1062503" cy="533338"/>
          </a:xfrm>
          <a:prstGeom prst="rect">
            <a:avLst/>
          </a:prstGeom>
          <a:solidFill>
            <a:schemeClr val="accent3">
              <a:lumMod val="90000"/>
            </a:schemeClr>
          </a:solidFill>
          <a:ln w="6350" algn="ctr">
            <a:noFill/>
            <a:miter lim="800000"/>
            <a:headEnd/>
            <a:tailEnd/>
          </a:ln>
          <a:effectLst/>
        </p:spPr>
        <p:txBody>
          <a:bodyPr wrap="square" lIns="72000" tIns="72000" rIns="72000" bIns="72000" anchor="ctr" anchorCtr="0">
            <a:noAutofit/>
          </a:bodyPr>
          <a:lstStyle/>
          <a:p>
            <a:pPr marL="0" lvl="2" algn="ctr">
              <a:spcAft>
                <a:spcPts val="200"/>
              </a:spcAft>
            </a:pPr>
            <a:r>
              <a:rPr lang="ja-JP" altLang="en-US" sz="1200" b="1" kern="0" dirty="0">
                <a:latin typeface="Yu Gothic UI" panose="020B0500000000000000" pitchFamily="50" charset="-128"/>
                <a:ea typeface="Yu Gothic UI" panose="020B0500000000000000" pitchFamily="50" charset="-128"/>
              </a:rPr>
              <a:t>調査期間</a:t>
            </a:r>
            <a:endParaRPr lang="en-US" altLang="ja-JP" sz="1200" b="1" kern="0" dirty="0">
              <a:latin typeface="Yu Gothic UI" panose="020B0500000000000000" pitchFamily="50" charset="-128"/>
              <a:ea typeface="Yu Gothic UI" panose="020B0500000000000000" pitchFamily="50" charset="-128"/>
            </a:endParaRPr>
          </a:p>
        </p:txBody>
      </p:sp>
      <p:sp>
        <p:nvSpPr>
          <p:cNvPr id="7" name="Rectangle 18">
            <a:extLst>
              <a:ext uri="{FF2B5EF4-FFF2-40B4-BE49-F238E27FC236}">
                <a16:creationId xmlns:a16="http://schemas.microsoft.com/office/drawing/2014/main" id="{38807544-D066-1F97-BDAC-1E527B0D4D96}"/>
              </a:ext>
            </a:extLst>
          </p:cNvPr>
          <p:cNvSpPr>
            <a:spLocks noChangeArrowheads="1"/>
          </p:cNvSpPr>
          <p:nvPr/>
        </p:nvSpPr>
        <p:spPr bwMode="auto">
          <a:xfrm>
            <a:off x="2783840" y="2551706"/>
            <a:ext cx="5186571" cy="533338"/>
          </a:xfrm>
          <a:prstGeom prst="rect">
            <a:avLst/>
          </a:prstGeom>
          <a:solidFill>
            <a:srgbClr val="E6E2DC"/>
          </a:solidFill>
          <a:ln w="6350" algn="ctr">
            <a:noFill/>
            <a:miter lim="800000"/>
            <a:headEnd/>
            <a:tailEnd/>
          </a:ln>
          <a:effectLst/>
        </p:spPr>
        <p:txBody>
          <a:bodyPr wrap="square" lIns="72000" tIns="72000" rIns="72000" bIns="72000" anchor="ctr" anchorCtr="0">
            <a:noAutofit/>
          </a:bodyPr>
          <a:lstStyle/>
          <a:p>
            <a:pPr marL="0" lvl="2" algn="ctr">
              <a:spcAft>
                <a:spcPts val="200"/>
              </a:spcAft>
            </a:pPr>
            <a:r>
              <a:rPr lang="en-US" altLang="ja-JP" sz="1200" b="1" kern="0" dirty="0">
                <a:latin typeface="Yu Gothic UI" panose="020B0500000000000000" pitchFamily="50" charset="-128"/>
                <a:ea typeface="Yu Gothic UI" panose="020B0500000000000000" pitchFamily="50" charset="-128"/>
              </a:rPr>
              <a:t>9</a:t>
            </a:r>
            <a:r>
              <a:rPr lang="ja-JP" altLang="en-US" sz="1200" b="1" kern="0" dirty="0">
                <a:latin typeface="Yu Gothic UI" panose="020B0500000000000000" pitchFamily="50" charset="-128"/>
                <a:ea typeface="Yu Gothic UI" panose="020B0500000000000000" pitchFamily="50" charset="-128"/>
              </a:rPr>
              <a:t>月</a:t>
            </a:r>
            <a:r>
              <a:rPr lang="en-US" altLang="ja-JP" sz="1200" b="1" kern="0" dirty="0">
                <a:latin typeface="Yu Gothic UI" panose="020B0500000000000000" pitchFamily="50" charset="-128"/>
                <a:ea typeface="Yu Gothic UI" panose="020B0500000000000000" pitchFamily="50" charset="-128"/>
              </a:rPr>
              <a:t>24</a:t>
            </a:r>
            <a:r>
              <a:rPr lang="ja-JP" altLang="en-US" sz="1200" b="1" kern="0" dirty="0">
                <a:latin typeface="Yu Gothic UI" panose="020B0500000000000000" pitchFamily="50" charset="-128"/>
                <a:ea typeface="Yu Gothic UI" panose="020B0500000000000000" pitchFamily="50" charset="-128"/>
              </a:rPr>
              <a:t>日（木）～</a:t>
            </a:r>
            <a:r>
              <a:rPr lang="en-US" altLang="ja-JP" sz="1200" b="1" kern="0" dirty="0">
                <a:latin typeface="Yu Gothic UI" panose="020B0500000000000000" pitchFamily="50" charset="-128"/>
                <a:ea typeface="Yu Gothic UI" panose="020B0500000000000000" pitchFamily="50" charset="-128"/>
              </a:rPr>
              <a:t>10</a:t>
            </a:r>
            <a:r>
              <a:rPr lang="ja-JP" altLang="en-US" sz="1200" b="1" kern="0" dirty="0">
                <a:latin typeface="Yu Gothic UI" panose="020B0500000000000000" pitchFamily="50" charset="-128"/>
                <a:ea typeface="Yu Gothic UI" panose="020B0500000000000000" pitchFamily="50" charset="-128"/>
              </a:rPr>
              <a:t>月</a:t>
            </a:r>
            <a:r>
              <a:rPr lang="en-US" altLang="ja-JP" sz="1200" b="1" kern="0" dirty="0">
                <a:latin typeface="Yu Gothic UI" panose="020B0500000000000000" pitchFamily="50" charset="-128"/>
                <a:ea typeface="Yu Gothic UI" panose="020B0500000000000000" pitchFamily="50" charset="-128"/>
              </a:rPr>
              <a:t>1</a:t>
            </a:r>
            <a:r>
              <a:rPr lang="ja-JP" altLang="en-US" sz="1200" b="1" kern="0" dirty="0">
                <a:latin typeface="Yu Gothic UI" panose="020B0500000000000000" pitchFamily="50" charset="-128"/>
                <a:ea typeface="Yu Gothic UI" panose="020B0500000000000000" pitchFamily="50" charset="-128"/>
              </a:rPr>
              <a:t>日（木）</a:t>
            </a:r>
            <a:endParaRPr lang="en-US" altLang="ja-JP" sz="1200" b="1" kern="0" dirty="0">
              <a:latin typeface="Yu Gothic UI" panose="020B0500000000000000" pitchFamily="50" charset="-128"/>
              <a:ea typeface="Yu Gothic UI" panose="020B0500000000000000" pitchFamily="50" charset="-128"/>
            </a:endParaRPr>
          </a:p>
          <a:p>
            <a:pPr marL="0" lvl="2" algn="ctr">
              <a:spcAft>
                <a:spcPts val="200"/>
              </a:spcAft>
            </a:pPr>
            <a:r>
              <a:rPr lang="en-US" altLang="ja-JP" sz="1200" b="1" kern="0" dirty="0">
                <a:latin typeface="Yu Gothic UI" panose="020B0500000000000000" pitchFamily="50" charset="-128"/>
                <a:ea typeface="Yu Gothic UI" panose="020B0500000000000000" pitchFamily="50" charset="-128"/>
              </a:rPr>
              <a:t>※</a:t>
            </a:r>
            <a:r>
              <a:rPr lang="ja-JP" altLang="en-US" sz="1200" b="1" kern="0" dirty="0">
                <a:latin typeface="Yu Gothic UI" panose="020B0500000000000000" pitchFamily="50" charset="-128"/>
                <a:ea typeface="Yu Gothic UI" panose="020B0500000000000000" pitchFamily="50" charset="-128"/>
              </a:rPr>
              <a:t>回答は、</a:t>
            </a:r>
            <a:r>
              <a:rPr lang="en-US" altLang="ja-JP" sz="1200" b="1" kern="0" dirty="0">
                <a:latin typeface="Yu Gothic UI" panose="020B0500000000000000" pitchFamily="50" charset="-128"/>
                <a:ea typeface="Yu Gothic UI" panose="020B0500000000000000" pitchFamily="50" charset="-128"/>
              </a:rPr>
              <a:t>10</a:t>
            </a:r>
            <a:r>
              <a:rPr lang="ja-JP" altLang="en-US" sz="1200" b="1" kern="0" dirty="0">
                <a:latin typeface="Yu Gothic UI" panose="020B0500000000000000" pitchFamily="50" charset="-128"/>
                <a:ea typeface="Yu Gothic UI" panose="020B0500000000000000" pitchFamily="50" charset="-128"/>
              </a:rPr>
              <a:t>月</a:t>
            </a:r>
            <a:r>
              <a:rPr lang="en-US" altLang="ja-JP" sz="1200" b="1" kern="0" dirty="0">
                <a:latin typeface="Yu Gothic UI" panose="020B0500000000000000" pitchFamily="50" charset="-128"/>
                <a:ea typeface="Yu Gothic UI" panose="020B0500000000000000" pitchFamily="50" charset="-128"/>
              </a:rPr>
              <a:t>9</a:t>
            </a:r>
            <a:r>
              <a:rPr lang="ja-JP" altLang="en-US" sz="1200" b="1" kern="0" dirty="0">
                <a:latin typeface="Yu Gothic UI" panose="020B0500000000000000" pitchFamily="50" charset="-128"/>
                <a:ea typeface="Yu Gothic UI" panose="020B0500000000000000" pitchFamily="50" charset="-128"/>
              </a:rPr>
              <a:t>日（金）に町ウェブページにて公表予定</a:t>
            </a:r>
            <a:endParaRPr lang="en-US" altLang="ja-JP" sz="1200" b="1" kern="0" dirty="0">
              <a:latin typeface="Yu Gothic UI" panose="020B0500000000000000" pitchFamily="50" charset="-128"/>
              <a:ea typeface="Yu Gothic UI" panose="020B0500000000000000" pitchFamily="50" charset="-128"/>
            </a:endParaRPr>
          </a:p>
        </p:txBody>
      </p:sp>
      <p:sp>
        <p:nvSpPr>
          <p:cNvPr id="8" name="Rectangle 18">
            <a:extLst>
              <a:ext uri="{FF2B5EF4-FFF2-40B4-BE49-F238E27FC236}">
                <a16:creationId xmlns:a16="http://schemas.microsoft.com/office/drawing/2014/main" id="{CCDFB081-5DD3-CCF5-D29C-D82A2D3C8FE3}"/>
              </a:ext>
            </a:extLst>
          </p:cNvPr>
          <p:cNvSpPr>
            <a:spLocks noChangeArrowheads="1"/>
          </p:cNvSpPr>
          <p:nvPr/>
        </p:nvSpPr>
        <p:spPr bwMode="auto">
          <a:xfrm>
            <a:off x="1640057" y="2551706"/>
            <a:ext cx="1062503" cy="533338"/>
          </a:xfrm>
          <a:prstGeom prst="rect">
            <a:avLst/>
          </a:prstGeom>
          <a:solidFill>
            <a:schemeClr val="accent3">
              <a:lumMod val="90000"/>
            </a:schemeClr>
          </a:solidFill>
          <a:ln w="6350" algn="ctr">
            <a:noFill/>
            <a:miter lim="800000"/>
            <a:headEnd/>
            <a:tailEnd/>
          </a:ln>
          <a:effectLst/>
        </p:spPr>
        <p:txBody>
          <a:bodyPr wrap="square" lIns="72000" tIns="72000" rIns="72000" bIns="72000" anchor="ctr" anchorCtr="0">
            <a:noAutofit/>
          </a:bodyPr>
          <a:lstStyle/>
          <a:p>
            <a:pPr marL="0" lvl="2" algn="ctr">
              <a:spcAft>
                <a:spcPts val="200"/>
              </a:spcAft>
            </a:pPr>
            <a:r>
              <a:rPr lang="ja-JP" altLang="en-US" sz="1200" b="1" kern="0" dirty="0">
                <a:latin typeface="Yu Gothic UI" panose="020B0500000000000000" pitchFamily="50" charset="-128"/>
                <a:ea typeface="Yu Gothic UI" panose="020B0500000000000000" pitchFamily="50" charset="-128"/>
              </a:rPr>
              <a:t>質問期間</a:t>
            </a:r>
            <a:endParaRPr lang="en-US" altLang="ja-JP" sz="1200" b="1" kern="0" dirty="0">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576275278"/>
      </p:ext>
    </p:extLst>
  </p:cSld>
  <p:clrMapOvr>
    <a:masterClrMapping/>
  </p:clrMapOvr>
</p:sld>
</file>

<file path=ppt/theme/theme1.xml><?xml version="1.0" encoding="utf-8"?>
<a:theme xmlns:a="http://schemas.openxmlformats.org/drawingml/2006/main" name="扉">
  <a:themeElements>
    <a:clrScheme name="ABeam Brand Color">
      <a:dk1>
        <a:srgbClr val="000000"/>
      </a:dk1>
      <a:lt1>
        <a:srgbClr val="FFFFFF"/>
      </a:lt1>
      <a:dk2>
        <a:srgbClr val="000000"/>
      </a:dk2>
      <a:lt2>
        <a:srgbClr val="FFFFFF"/>
      </a:lt2>
      <a:accent1>
        <a:srgbClr val="001964"/>
      </a:accent1>
      <a:accent2>
        <a:srgbClr val="7D6E59"/>
      </a:accent2>
      <a:accent3>
        <a:srgbClr val="F0EBE3"/>
      </a:accent3>
      <a:accent4>
        <a:srgbClr val="333333"/>
      </a:accent4>
      <a:accent5>
        <a:srgbClr val="C8BEAA"/>
      </a:accent5>
      <a:accent6>
        <a:srgbClr val="FFFFFF"/>
      </a:accent6>
      <a:hlink>
        <a:srgbClr val="0563C1"/>
      </a:hlink>
      <a:folHlink>
        <a:srgbClr val="954F72"/>
      </a:folHlink>
    </a:clrScheme>
    <a:fontScheme name="ABeam Font">
      <a:majorFont>
        <a:latin typeface="Segoe UI"/>
        <a:ea typeface="游ゴシック"/>
        <a:cs typeface=""/>
      </a:majorFont>
      <a:minorFont>
        <a:latin typeface="Segoe UI Semibold"/>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2CA319AF-708A-4310-83EC-4B009473B6EA}" vid="{FEA38825-D10F-430F-A56C-C31CFA964AC4}"/>
    </a:ext>
  </a:extLst>
</a:theme>
</file>

<file path=ppt/theme/theme2.xml><?xml version="1.0" encoding="utf-8"?>
<a:theme xmlns:a="http://schemas.openxmlformats.org/drawingml/2006/main" name="コンテンツ">
  <a:themeElements>
    <a:clrScheme name="ABeam Brand Color">
      <a:dk1>
        <a:srgbClr val="000000"/>
      </a:dk1>
      <a:lt1>
        <a:srgbClr val="FFFFFF"/>
      </a:lt1>
      <a:dk2>
        <a:srgbClr val="000000"/>
      </a:dk2>
      <a:lt2>
        <a:srgbClr val="FFFFFF"/>
      </a:lt2>
      <a:accent1>
        <a:srgbClr val="001964"/>
      </a:accent1>
      <a:accent2>
        <a:srgbClr val="7D6E59"/>
      </a:accent2>
      <a:accent3>
        <a:srgbClr val="F0EBE3"/>
      </a:accent3>
      <a:accent4>
        <a:srgbClr val="333333"/>
      </a:accent4>
      <a:accent5>
        <a:srgbClr val="C8BEAA"/>
      </a:accent5>
      <a:accent6>
        <a:srgbClr val="FFFFFF"/>
      </a:accent6>
      <a:hlink>
        <a:srgbClr val="0563C1"/>
      </a:hlink>
      <a:folHlink>
        <a:srgbClr val="954F72"/>
      </a:folHlink>
    </a:clrScheme>
    <a:fontScheme name="ABeam Font">
      <a:majorFont>
        <a:latin typeface="Segoe UI"/>
        <a:ea typeface="游ゴシック"/>
        <a:cs typeface=""/>
      </a:majorFont>
      <a:minorFont>
        <a:latin typeface="Segoe UI Semibold"/>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marL="0" indent="0" algn="l">
          <a:spcAft>
            <a:spcPts val="600"/>
          </a:spcAft>
          <a:buFont typeface="+mj-lt"/>
          <a:buNone/>
          <a:defRPr kumimoji="1" dirty="0" smtClean="0"/>
        </a:defPPr>
      </a:lstStyle>
    </a:txDef>
  </a:objectDefaults>
  <a:extraClrSchemeLst/>
  <a:extLst>
    <a:ext uri="{05A4C25C-085E-4340-85A3-A5531E510DB2}">
      <thm15:themeFamily xmlns:thm15="http://schemas.microsoft.com/office/thememl/2012/main" name="blank.potx" id="{2CA319AF-708A-4310-83EC-4B009473B6EA}" vid="{0E410BAA-3AAB-4E14-823D-6FEF7E99A4E8}"/>
    </a:ext>
  </a:extLst>
</a:theme>
</file>

<file path=ppt/theme/theme3.xml><?xml version="1.0" encoding="utf-8"?>
<a:theme xmlns:a="http://schemas.openxmlformats.org/drawingml/2006/main" name="背表紙">
  <a:themeElements>
    <a:clrScheme name="ABeam Brand Color">
      <a:dk1>
        <a:srgbClr val="000000"/>
      </a:dk1>
      <a:lt1>
        <a:srgbClr val="FFFFFF"/>
      </a:lt1>
      <a:dk2>
        <a:srgbClr val="000000"/>
      </a:dk2>
      <a:lt2>
        <a:srgbClr val="FFFFFF"/>
      </a:lt2>
      <a:accent1>
        <a:srgbClr val="001964"/>
      </a:accent1>
      <a:accent2>
        <a:srgbClr val="7D6E59"/>
      </a:accent2>
      <a:accent3>
        <a:srgbClr val="F0EBE3"/>
      </a:accent3>
      <a:accent4>
        <a:srgbClr val="333333"/>
      </a:accent4>
      <a:accent5>
        <a:srgbClr val="C8BEAA"/>
      </a:accent5>
      <a:accent6>
        <a:srgbClr val="FFFFFF"/>
      </a:accent6>
      <a:hlink>
        <a:srgbClr val="0563C1"/>
      </a:hlink>
      <a:folHlink>
        <a:srgbClr val="954F72"/>
      </a:folHlink>
    </a:clrScheme>
    <a:fontScheme name="ABeam Font">
      <a:majorFont>
        <a:latin typeface="Segoe UI"/>
        <a:ea typeface="游ゴシック"/>
        <a:cs typeface=""/>
      </a:majorFont>
      <a:minorFont>
        <a:latin typeface="Segoe UI Semibold"/>
        <a:ea typeface="游ゴシック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2CA319AF-708A-4310-83EC-4B009473B6EA}" vid="{562B0D17-611E-4E8B-AC2F-36A0A535C475}"/>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BEBC080A9AFB747B0256FFBD860BF3D" ma:contentTypeVersion="16" ma:contentTypeDescription="新しいドキュメントを作成します。" ma:contentTypeScope="" ma:versionID="e26f182c737f0818c2892a7c965fd802">
  <xsd:schema xmlns:xsd="http://www.w3.org/2001/XMLSchema" xmlns:xs="http://www.w3.org/2001/XMLSchema" xmlns:p="http://schemas.microsoft.com/office/2006/metadata/properties" xmlns:ns2="78f04129-e73b-43ef-a0a4-74d0237ab436" xmlns:ns3="96d6987c-9c04-4efd-ba16-b3ab47fa74f7" targetNamespace="http://schemas.microsoft.com/office/2006/metadata/properties" ma:root="true" ma:fieldsID="eed3435dffc4d39eef1eb4333c8150c0" ns2:_="" ns3:_="">
    <xsd:import namespace="78f04129-e73b-43ef-a0a4-74d0237ab436"/>
    <xsd:import namespace="96d6987c-9c04-4efd-ba16-b3ab47fa74f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f04129-e73b-43ef-a0a4-74d0237ab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dfc6fa24-0fcf-4dab-bdcc-101b8532aa94"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d6987c-9c04-4efd-ba16-b3ab47fa74f7" elementFormDefault="qualified">
    <xsd:import namespace="http://schemas.microsoft.com/office/2006/documentManagement/types"/>
    <xsd:import namespace="http://schemas.microsoft.com/office/infopath/2007/PartnerControls"/>
    <xsd:element name="SharedWithUsers" ma:index="13"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共有相手の詳細情報" ma:internalName="SharedWithDetails" ma:readOnly="true">
      <xsd:simpleType>
        <xsd:restriction base="dms:Note">
          <xsd:maxLength value="255"/>
        </xsd:restriction>
      </xsd:simpleType>
    </xsd:element>
    <xsd:element name="TaxCatchAll" ma:index="18" nillable="true" ma:displayName="Taxonomy Catch All Column" ma:hidden="true" ma:list="{8d7263bf-5a01-4617-9808-a5c5f2086e66}" ma:internalName="TaxCatchAll" ma:showField="CatchAllData" ma:web="96d6987c-9c04-4efd-ba16-b3ab47fa74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6d6987c-9c04-4efd-ba16-b3ab47fa74f7" xsi:nil="true"/>
    <lcf76f155ced4ddcb4097134ff3c332f xmlns="78f04129-e73b-43ef-a0a4-74d0237ab43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DD88B8B-BC5C-48BA-9BC2-BD7378F2D7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f04129-e73b-43ef-a0a4-74d0237ab436"/>
    <ds:schemaRef ds:uri="96d6987c-9c04-4efd-ba16-b3ab47fa74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4024D3-1E80-4E12-AAC4-630608BF1086}">
  <ds:schemaRefs>
    <ds:schemaRef ds:uri="http://schemas.microsoft.com/sharepoint/v3/contenttype/forms"/>
  </ds:schemaRefs>
</ds:datastoreItem>
</file>

<file path=customXml/itemProps3.xml><?xml version="1.0" encoding="utf-8"?>
<ds:datastoreItem xmlns:ds="http://schemas.openxmlformats.org/officeDocument/2006/customXml" ds:itemID="{D265131A-BEEF-4C64-99DA-A41CAB31411E}">
  <ds:schemaRefs>
    <ds:schemaRef ds:uri="http://schemas.microsoft.com/office/2006/metadata/properties"/>
    <ds:schemaRef ds:uri="http://www.w3.org/XML/1998/namespace"/>
    <ds:schemaRef ds:uri="96d6987c-9c04-4efd-ba16-b3ab47fa74f7"/>
    <ds:schemaRef ds:uri="http://schemas.microsoft.com/office/infopath/2007/PartnerControls"/>
    <ds:schemaRef ds:uri="http://purl.org/dc/elements/1.1/"/>
    <ds:schemaRef ds:uri="http://schemas.openxmlformats.org/package/2006/metadata/core-properties"/>
    <ds:schemaRef ds:uri="http://schemas.microsoft.com/office/2006/documentManagement/types"/>
    <ds:schemaRef ds:uri="http://purl.org/dc/terms/"/>
    <ds:schemaRef ds:uri="78f04129-e73b-43ef-a0a4-74d0237ab436"/>
    <ds:schemaRef ds:uri="http://purl.org/dc/dcmitype/"/>
  </ds:schemaRefs>
</ds:datastoreItem>
</file>

<file path=docMetadata/LabelInfo.xml><?xml version="1.0" encoding="utf-8"?>
<clbl:labelList xmlns:clbl="http://schemas.microsoft.com/office/2020/mipLabelMetadata">
  <clbl:label id="{436fffe2-e74d-4f21-833f-6f054a10cb50}" enabled="1" method="Privileged" siteId="{a4dd5294-24e4-4102-8420-cb86d0baae1e}" contentBits="0" removed="0"/>
</clbl:labelList>
</file>

<file path=docProps/app.xml><?xml version="1.0" encoding="utf-8"?>
<Properties xmlns="http://schemas.openxmlformats.org/officeDocument/2006/extended-properties" xmlns:vt="http://schemas.openxmlformats.org/officeDocument/2006/docPropsVTypes">
  <Template>blank</Template>
  <TotalTime>8428</TotalTime>
  <Words>4380</Words>
  <PresentationFormat>画面に合わせる (4:3)</PresentationFormat>
  <Paragraphs>680</Paragraphs>
  <Slides>22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3</vt:i4>
      </vt:variant>
      <vt:variant>
        <vt:lpstr>スライド タイトル</vt:lpstr>
      </vt:variant>
      <vt:variant>
        <vt:i4>22</vt:i4>
      </vt:variant>
    </vt:vector>
  </HeadingPairs>
  <TitlesOfParts>
    <vt:vector size="36" baseType="lpstr">
      <vt:lpstr>BIZ UDPゴシック</vt:lpstr>
      <vt:lpstr>Meiryo UI</vt:lpstr>
      <vt:lpstr>Yu Gothic UI</vt:lpstr>
      <vt:lpstr>游ゴシック</vt:lpstr>
      <vt:lpstr>游ゴシック</vt:lpstr>
      <vt:lpstr>游ゴシック Medium</vt:lpstr>
      <vt:lpstr>游ゴシック Medium</vt:lpstr>
      <vt:lpstr>Arial</vt:lpstr>
      <vt:lpstr>Segoe UI</vt:lpstr>
      <vt:lpstr>Segoe UI Semibold</vt:lpstr>
      <vt:lpstr>Wingdings</vt:lpstr>
      <vt:lpstr>扉</vt:lpstr>
      <vt:lpstr>コンテンツ</vt:lpstr>
      <vt:lpstr>背表紙</vt:lpstr>
      <vt:lpstr>PowerPoint プレゼンテーション</vt:lpstr>
      <vt:lpstr>PowerPoint プレゼンテーション</vt:lpstr>
      <vt:lpstr>１.壬生町の下水道事業の現状 　公共下水道施設の概要</vt:lpstr>
      <vt:lpstr>１.壬生町の下水道事業の現状 　下水道事業における課題</vt:lpstr>
      <vt:lpstr>２.ウォーターPPPの概要 　ウォーターPPPとは</vt:lpstr>
      <vt:lpstr>２.ウォーターPPPの概要 　管理・更新一体型マネジメントの方式</vt:lpstr>
      <vt:lpstr>２.ウォーターPPPの概要 　受託者の体制</vt:lpstr>
      <vt:lpstr>3.事業化に向けた検討の流れ</vt:lpstr>
      <vt:lpstr>4.導入検討方針（案） 　導入方式</vt:lpstr>
      <vt:lpstr>4.導入検討方針（案） 　対象施設の選定</vt:lpstr>
      <vt:lpstr>4.導入検討方針（案） 　対象処理区の選定</vt:lpstr>
      <vt:lpstr>4.導入検討方針（案） 　発注方式の選定</vt:lpstr>
      <vt:lpstr>4.導入検討方針（案） 　事業期間の設定</vt:lpstr>
      <vt:lpstr>4.導入検討方針（案） 　業務範囲</vt:lpstr>
      <vt:lpstr>4.導入検討方針（案） 　リスク分担（1/5）</vt:lpstr>
      <vt:lpstr>4.導入検討方針（案） 　リスク分担（2/5）</vt:lpstr>
      <vt:lpstr>4.導入検討方針（案） 　リスク分担（3/5）</vt:lpstr>
      <vt:lpstr>4.導入検討方針（案） 　リスク分担（4/5）</vt:lpstr>
      <vt:lpstr>4.導入検討方針（案） 　リスク分担（5/5）</vt:lpstr>
      <vt:lpstr>5.サウンディング調査 　調査範囲</vt:lpstr>
      <vt:lpstr>5.サウンディング調査 　調査に係る設問内容</vt:lpstr>
      <vt:lpstr>5.サウンディング調査 　調査実施スケジュール</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2025-08-25T12:49:44Z</dcterms:created>
  <dcterms:modified xsi:type="dcterms:W3CDTF">2026-09-15T04:30:36Z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4fafcf9-c147-421a-8327-825d1804156c_Enabled">
    <vt:lpwstr>True</vt:lpwstr>
  </property>
  <property fmtid="{D5CDD505-2E9C-101B-9397-08002B2CF9AE}" pid="3" name="MSIP_Label_64fafcf9-c147-421a-8327-825d1804156c_SiteId">
    <vt:lpwstr>a4dd5294-24e4-4102-8420-cb86d0baae1e</vt:lpwstr>
  </property>
  <property fmtid="{D5CDD505-2E9C-101B-9397-08002B2CF9AE}" pid="4" name="MSIP_Label_64fafcf9-c147-421a-8327-825d1804156c_SetDate">
    <vt:lpwstr>2024-08-19T08:30:42Z</vt:lpwstr>
  </property>
  <property fmtid="{D5CDD505-2E9C-101B-9397-08002B2CF9AE}" pid="5" name="MSIP_Label_64fafcf9-c147-421a-8327-825d1804156c_Name">
    <vt:lpwstr>FOR INTERNAL USE ONLY</vt:lpwstr>
  </property>
  <property fmtid="{D5CDD505-2E9C-101B-9397-08002B2CF9AE}" pid="6" name="MSIP_Label_64fafcf9-c147-421a-8327-825d1804156c_Extended_MSFT_Method">
    <vt:lpwstr>Privileged</vt:lpwstr>
  </property>
  <property fmtid="{D5CDD505-2E9C-101B-9397-08002B2CF9AE}" pid="7" name="ContentTypeId">
    <vt:lpwstr>0x0101002BEBC080A9AFB747B0256FFBD860BF3D</vt:lpwstr>
  </property>
</Properties>
</file>